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0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4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415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77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453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7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67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987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981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43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51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86287-EE2A-4B3E-9021-25781F6C8CF6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31D76-880F-41FC-B2E0-264B53DDBE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288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ghrsmdaniel@yahoo.co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domsaddd@yahoo.com" TargetMode="External"/><Relationship Id="rId5" Type="http://schemas.openxmlformats.org/officeDocument/2006/relationships/hyperlink" Target="mailto:emil.onea@yahoo.com" TargetMode="Externa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489199"/>
            <a:ext cx="9144000" cy="1020763"/>
          </a:xfrm>
        </p:spPr>
        <p:txBody>
          <a:bodyPr/>
          <a:lstStyle/>
          <a:p>
            <a:r>
              <a:rPr lang="ro-RO" b="1" dirty="0" err="1" smtClean="0"/>
              <a:t>Libre</a:t>
            </a:r>
            <a:r>
              <a:rPr lang="ro-RO" b="1" dirty="0" smtClean="0"/>
              <a:t> Office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423862"/>
          </a:xfrm>
        </p:spPr>
        <p:txBody>
          <a:bodyPr>
            <a:normAutofit/>
          </a:bodyPr>
          <a:lstStyle/>
          <a:p>
            <a:r>
              <a:rPr lang="ro-RO" dirty="0" smtClean="0"/>
              <a:t>Pentru platforma de învățare online NETSPACE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86300" y="4117975"/>
            <a:ext cx="3301609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o-RO" b="1" i="1" dirty="0" smtClean="0"/>
              <a:t>Autori Corina și Daniel Gherasim</a:t>
            </a:r>
            <a:endParaRPr lang="en-US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4746638" y="4914900"/>
            <a:ext cx="3166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 smtClean="0"/>
              <a:t>Coordonator proiect</a:t>
            </a:r>
            <a:r>
              <a:rPr lang="en-US" dirty="0" smtClean="0"/>
              <a:t>: Emil </a:t>
            </a:r>
            <a:r>
              <a:rPr lang="en-US" dirty="0" err="1" smtClean="0"/>
              <a:t>Onea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515" y="281892"/>
            <a:ext cx="4705350" cy="7239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06" y="240382"/>
            <a:ext cx="700894" cy="708858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1079500" y="949240"/>
            <a:ext cx="5517166" cy="0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87438" y="566167"/>
            <a:ext cx="56092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UNIUNEA PROFESORILOR DE INFORMATICA DIN ROM</a:t>
            </a:r>
            <a:r>
              <a:rPr lang="ro-RO" sz="16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ÂNIA</a:t>
            </a:r>
            <a:endParaRPr lang="en-US" sz="16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317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Motivația proiectului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r>
              <a:rPr lang="ro-RO" sz="2600" dirty="0" smtClean="0"/>
              <a:t>Din 1999 zeci de mii de elevi de liceu și sute de profesori de informatică au lucrat pe platforma oferită gratuit de CISCO pentru învățarea noțiunilor fundamentale de structură a calculatorului, sisteme de operare și rețele de comunicații, cu eficiență maximă și efecte practice excelente.</a:t>
            </a:r>
          </a:p>
          <a:p>
            <a:r>
              <a:rPr lang="ro-RO" sz="2600" b="1" dirty="0" smtClean="0">
                <a:solidFill>
                  <a:srgbClr val="FF0000"/>
                </a:solidFill>
              </a:rPr>
              <a:t>Se vede nevoia adaptării conținutului educațional la nevoile practice </a:t>
            </a:r>
            <a:r>
              <a:rPr lang="ro-RO" sz="2600" dirty="0" smtClean="0"/>
              <a:t>ale unui absolvent de liceu, având în vedere mai ales conținutul programei de competențe digitale cerută de MEN </a:t>
            </a:r>
          </a:p>
          <a:p>
            <a:r>
              <a:rPr lang="ro-RO" sz="2600" b="1" dirty="0" smtClean="0">
                <a:solidFill>
                  <a:srgbClr val="FF0000"/>
                </a:solidFill>
              </a:rPr>
              <a:t>MEN a transmis ideea excelenta de deschidere </a:t>
            </a:r>
            <a:r>
              <a:rPr lang="ro-RO" sz="2600" b="1" dirty="0" err="1" smtClean="0">
                <a:solidFill>
                  <a:srgbClr val="FF0000"/>
                </a:solidFill>
              </a:rPr>
              <a:t>catre</a:t>
            </a:r>
            <a:r>
              <a:rPr lang="ro-RO" sz="2600" b="1" dirty="0" smtClean="0">
                <a:solidFill>
                  <a:srgbClr val="FF0000"/>
                </a:solidFill>
              </a:rPr>
              <a:t> resursele </a:t>
            </a:r>
            <a:r>
              <a:rPr lang="ro-RO" sz="2600" b="1" dirty="0" err="1" smtClean="0">
                <a:solidFill>
                  <a:srgbClr val="FF0000"/>
                </a:solidFill>
              </a:rPr>
              <a:t>free</a:t>
            </a:r>
            <a:r>
              <a:rPr lang="ro-RO" sz="2600" b="1" dirty="0" smtClean="0">
                <a:solidFill>
                  <a:srgbClr val="FF0000"/>
                </a:solidFill>
              </a:rPr>
              <a:t> in predarea IT&amp;C in scoli</a:t>
            </a:r>
          </a:p>
          <a:p>
            <a:r>
              <a:rPr lang="ro-RO" sz="2600" dirty="0" smtClean="0"/>
              <a:t>Elevii si profesorii trebuie sa </a:t>
            </a:r>
            <a:r>
              <a:rPr lang="ro-RO" sz="2600" dirty="0" err="1" smtClean="0"/>
              <a:t>aiba</a:t>
            </a:r>
            <a:r>
              <a:rPr lang="ro-RO" sz="2600" dirty="0" smtClean="0"/>
              <a:t> alternative de sisteme de operare si de programe de lucru, </a:t>
            </a:r>
            <a:r>
              <a:rPr lang="ro-RO" sz="2600" dirty="0" err="1" smtClean="0"/>
              <a:t>avandu</a:t>
            </a:r>
            <a:r>
              <a:rPr lang="ro-RO" sz="2600" dirty="0" smtClean="0"/>
              <a:t>-se in vedere adaptabilitatea la mașinării noi, </a:t>
            </a:r>
            <a:r>
              <a:rPr lang="ro-RO" sz="2600" dirty="0" err="1" smtClean="0"/>
              <a:t>MacOS</a:t>
            </a:r>
            <a:r>
              <a:rPr lang="ro-RO" sz="2600" dirty="0" smtClean="0"/>
              <a:t>, Android, Linux-UBUNTU, etc.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41862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Conținutul proiectului - introducere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ro-RO" sz="2600" dirty="0" smtClean="0"/>
              <a:t>Se construiește un conținut nou pe structura cursului </a:t>
            </a:r>
            <a:r>
              <a:rPr lang="ro-RO" sz="2600" dirty="0" smtClean="0"/>
              <a:t>IT-</a:t>
            </a:r>
            <a:r>
              <a:rPr lang="en-US" sz="2600" dirty="0" err="1"/>
              <a:t>E</a:t>
            </a:r>
            <a:r>
              <a:rPr lang="ro-RO" sz="2600" dirty="0" err="1" smtClean="0"/>
              <a:t>ssentials</a:t>
            </a:r>
            <a:r>
              <a:rPr lang="ro-RO" sz="2600" dirty="0" smtClean="0"/>
              <a:t> </a:t>
            </a:r>
            <a:r>
              <a:rPr lang="ro-RO" sz="2600" dirty="0" smtClean="0"/>
              <a:t>aflat în prezent pe versiunea în limba română a platformei </a:t>
            </a:r>
            <a:r>
              <a:rPr lang="ro-RO" sz="2600" dirty="0" err="1" smtClean="0"/>
              <a:t>Netspace</a:t>
            </a:r>
            <a:r>
              <a:rPr lang="ro-RO" sz="2600" dirty="0" smtClean="0"/>
              <a:t>.</a:t>
            </a:r>
          </a:p>
          <a:p>
            <a:r>
              <a:rPr lang="ro-RO" sz="2600" dirty="0" smtClean="0"/>
              <a:t>S-au adăugat module în completarea conținutului existent care se referă la structura calculatorului, sisteme de operare, rețele și internet</a:t>
            </a:r>
          </a:p>
          <a:p>
            <a:r>
              <a:rPr lang="ro-RO" sz="2600" dirty="0" smtClean="0"/>
              <a:t>A fost folosită integral, în amănunt, programa MEN pentru susținerea examenului de competențe digitale</a:t>
            </a:r>
          </a:p>
          <a:p>
            <a:r>
              <a:rPr lang="ro-RO" sz="2600" dirty="0" smtClean="0"/>
              <a:t>Conținutul adăugat completează cu toată structura cunoscută sub numele de </a:t>
            </a:r>
            <a:r>
              <a:rPr lang="en-US" sz="2600" dirty="0" smtClean="0"/>
              <a:t>“office”: </a:t>
            </a:r>
            <a:r>
              <a:rPr lang="en-US" sz="2600" dirty="0" err="1" smtClean="0"/>
              <a:t>Writter</a:t>
            </a:r>
            <a:r>
              <a:rPr lang="en-US" sz="2600" dirty="0" smtClean="0"/>
              <a:t>, </a:t>
            </a:r>
            <a:r>
              <a:rPr lang="en-US" sz="2600" dirty="0" err="1" smtClean="0"/>
              <a:t>Calc</a:t>
            </a:r>
            <a:r>
              <a:rPr lang="en-US" sz="2600" dirty="0" smtClean="0"/>
              <a:t>, Impress, Base, la care se </a:t>
            </a:r>
            <a:r>
              <a:rPr lang="en-US" sz="2600" dirty="0" err="1" smtClean="0"/>
              <a:t>vor</a:t>
            </a:r>
            <a:r>
              <a:rPr lang="en-US" sz="2600" dirty="0" smtClean="0"/>
              <a:t> ad</a:t>
            </a:r>
            <a:r>
              <a:rPr lang="ro-RO" sz="2600" dirty="0" err="1" smtClean="0"/>
              <a:t>ăuga</a:t>
            </a:r>
            <a:r>
              <a:rPr lang="ro-RO" sz="2600" dirty="0" smtClean="0"/>
              <a:t> opțional, </a:t>
            </a:r>
            <a:r>
              <a:rPr lang="ro-RO" sz="2600" dirty="0" err="1" smtClean="0"/>
              <a:t>Math</a:t>
            </a:r>
            <a:r>
              <a:rPr lang="ro-RO" sz="2600" dirty="0" smtClean="0"/>
              <a:t> și </a:t>
            </a:r>
            <a:r>
              <a:rPr lang="ro-RO" sz="2600" dirty="0" err="1" smtClean="0"/>
              <a:t>Draw</a:t>
            </a:r>
            <a:r>
              <a:rPr lang="ro-RO" sz="2600" dirty="0" smtClean="0"/>
              <a:t>.</a:t>
            </a:r>
            <a:r>
              <a:rPr lang="en-US" sz="2600" dirty="0" smtClean="0"/>
              <a:t> </a:t>
            </a:r>
            <a:endParaRPr lang="ro-RO" sz="2600" dirty="0" smtClean="0"/>
          </a:p>
          <a:p>
            <a:r>
              <a:rPr lang="ro-RO" sz="2600" b="1" dirty="0" smtClean="0">
                <a:solidFill>
                  <a:srgbClr val="FF0000"/>
                </a:solidFill>
              </a:rPr>
              <a:t>Fiecare din modulele adăugate conțin</a:t>
            </a:r>
            <a:r>
              <a:rPr lang="en-US" sz="2600" b="1" dirty="0" smtClean="0">
                <a:solidFill>
                  <a:srgbClr val="FF0000"/>
                </a:solidFill>
              </a:rPr>
              <a:t>: </a:t>
            </a:r>
            <a:r>
              <a:rPr lang="en-US" sz="2600" b="1" dirty="0" err="1" smtClean="0">
                <a:solidFill>
                  <a:srgbClr val="FF0000"/>
                </a:solidFill>
              </a:rPr>
              <a:t>descrieri</a:t>
            </a:r>
            <a:r>
              <a:rPr lang="en-US" sz="2600" b="1" dirty="0" smtClean="0">
                <a:solidFill>
                  <a:srgbClr val="FF0000"/>
                </a:solidFill>
              </a:rPr>
              <a:t>, pa</a:t>
            </a:r>
            <a:r>
              <a:rPr lang="ro-RO" sz="2600" b="1" dirty="0" smtClean="0">
                <a:solidFill>
                  <a:srgbClr val="FF0000"/>
                </a:solidFill>
              </a:rPr>
              <a:t>și de lucru, exemple practice, </a:t>
            </a:r>
            <a:r>
              <a:rPr lang="ro-RO" sz="2600" b="1" dirty="0" err="1" smtClean="0">
                <a:solidFill>
                  <a:srgbClr val="FF0000"/>
                </a:solidFill>
              </a:rPr>
              <a:t>tutoriale</a:t>
            </a:r>
            <a:r>
              <a:rPr lang="ro-RO" sz="2600" b="1" dirty="0" smtClean="0">
                <a:solidFill>
                  <a:srgbClr val="FF0000"/>
                </a:solidFill>
              </a:rPr>
              <a:t>, fișe, teste și examene finale, folosind facilitățile diverse și foarte utile ale platformei</a:t>
            </a:r>
            <a:endParaRPr lang="en-US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50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Conținutul proiectului - continuare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o-RO" sz="2600" dirty="0" smtClean="0"/>
              <a:t> </a:t>
            </a:r>
            <a:r>
              <a:rPr lang="ro-RO" sz="2600" b="1" dirty="0" smtClean="0">
                <a:solidFill>
                  <a:srgbClr val="FF0000"/>
                </a:solidFill>
              </a:rPr>
              <a:t>Cursul complet </a:t>
            </a:r>
            <a:r>
              <a:rPr lang="ro-RO" sz="2600" b="1" dirty="0" smtClean="0">
                <a:solidFill>
                  <a:srgbClr val="FF0000"/>
                </a:solidFill>
              </a:rPr>
              <a:t>IT-</a:t>
            </a:r>
            <a:r>
              <a:rPr lang="en-US" sz="2600" b="1" dirty="0" err="1">
                <a:solidFill>
                  <a:srgbClr val="FF0000"/>
                </a:solidFill>
              </a:rPr>
              <a:t>E</a:t>
            </a:r>
            <a:r>
              <a:rPr lang="ro-RO" sz="2600" b="1" dirty="0" err="1" smtClean="0">
                <a:solidFill>
                  <a:srgbClr val="FF0000"/>
                </a:solidFill>
              </a:rPr>
              <a:t>ssentials</a:t>
            </a:r>
            <a:r>
              <a:rPr lang="ro-RO" sz="2600" b="1" dirty="0" smtClean="0">
                <a:solidFill>
                  <a:srgbClr val="FF0000"/>
                </a:solidFill>
              </a:rPr>
              <a:t> </a:t>
            </a:r>
            <a:r>
              <a:rPr lang="ro-RO" sz="2600" b="1" dirty="0" smtClean="0">
                <a:solidFill>
                  <a:srgbClr val="FF0000"/>
                </a:solidFill>
              </a:rPr>
              <a:t>pentru competențe digitale corespunde întocmai cerințelor MEN pentru absolvenții de liceu</a:t>
            </a:r>
          </a:p>
          <a:p>
            <a:r>
              <a:rPr lang="ro-RO" sz="2600" dirty="0" smtClean="0"/>
              <a:t>Ac</a:t>
            </a:r>
            <a:r>
              <a:rPr lang="en-US" sz="2600" dirty="0" smtClean="0"/>
              <a:t>t</a:t>
            </a:r>
            <a:r>
              <a:rPr lang="ro-RO" sz="2600" dirty="0" err="1" smtClean="0"/>
              <a:t>ivitatea</a:t>
            </a:r>
            <a:r>
              <a:rPr lang="ro-RO" sz="2600" dirty="0" smtClean="0"/>
              <a:t> </a:t>
            </a:r>
            <a:r>
              <a:rPr lang="ro-RO" sz="2600" dirty="0" smtClean="0"/>
              <a:t>pe platformă presupune</a:t>
            </a:r>
            <a:r>
              <a:rPr lang="en-US" sz="2600" dirty="0" smtClean="0"/>
              <a:t>:</a:t>
            </a:r>
            <a:r>
              <a:rPr lang="ro-RO" sz="2600" dirty="0" smtClean="0"/>
              <a:t> învățare, activități practice, autotestare și examinare-notare</a:t>
            </a:r>
          </a:p>
          <a:p>
            <a:r>
              <a:rPr lang="ro-RO" sz="2600" b="1" dirty="0" smtClean="0">
                <a:solidFill>
                  <a:srgbClr val="FF0000"/>
                </a:solidFill>
              </a:rPr>
              <a:t>Platforma poate fi folosită integral de către profesor pentru susținerea cursului de TIC din clasele </a:t>
            </a:r>
            <a:r>
              <a:rPr lang="ro-RO" sz="2600" b="1" dirty="0" smtClean="0">
                <a:solidFill>
                  <a:srgbClr val="FF0000"/>
                </a:solidFill>
              </a:rPr>
              <a:t>9-10</a:t>
            </a:r>
            <a:r>
              <a:rPr lang="en-US" sz="2600" b="1" dirty="0" smtClean="0">
                <a:solidFill>
                  <a:srgbClr val="FF0000"/>
                </a:solidFill>
              </a:rPr>
              <a:t>. </a:t>
            </a:r>
            <a:r>
              <a:rPr lang="en-US" sz="2600" b="1" dirty="0" err="1" smtClean="0">
                <a:solidFill>
                  <a:srgbClr val="FF0000"/>
                </a:solidFill>
              </a:rPr>
              <a:t>Manualul</a:t>
            </a:r>
            <a:r>
              <a:rPr lang="en-US" sz="2600" b="1" dirty="0" smtClean="0">
                <a:solidFill>
                  <a:srgbClr val="FF0000"/>
                </a:solidFill>
              </a:rPr>
              <a:t> se </a:t>
            </a:r>
            <a:r>
              <a:rPr lang="en-US" sz="2600" b="1" dirty="0" err="1" smtClean="0">
                <a:solidFill>
                  <a:srgbClr val="FF0000"/>
                </a:solidFill>
              </a:rPr>
              <a:t>afla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gratuit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pe</a:t>
            </a:r>
            <a:r>
              <a:rPr lang="en-US" sz="2600" b="1" dirty="0" smtClean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platforma</a:t>
            </a:r>
            <a:r>
              <a:rPr lang="en-US" sz="2600" b="1" dirty="0">
                <a:solidFill>
                  <a:srgbClr val="FF0000"/>
                </a:solidFill>
              </a:rPr>
              <a:t> </a:t>
            </a:r>
            <a:r>
              <a:rPr lang="en-US" sz="2600" b="1" dirty="0" err="1" smtClean="0">
                <a:solidFill>
                  <a:srgbClr val="FF0000"/>
                </a:solidFill>
              </a:rPr>
              <a:t>NetSpace</a:t>
            </a:r>
            <a:r>
              <a:rPr lang="en-US" sz="2600" b="1" dirty="0" smtClean="0">
                <a:solidFill>
                  <a:srgbClr val="FF0000"/>
                </a:solidFill>
              </a:rPr>
              <a:t> cu care se </a:t>
            </a:r>
            <a:r>
              <a:rPr lang="en-US" sz="2600" b="1" dirty="0" err="1" smtClean="0">
                <a:solidFill>
                  <a:srgbClr val="FF0000"/>
                </a:solidFill>
              </a:rPr>
              <a:t>sustine</a:t>
            </a:r>
            <a:r>
              <a:rPr lang="en-US" sz="2600" b="1" dirty="0" smtClean="0">
                <a:solidFill>
                  <a:srgbClr val="FF0000"/>
                </a:solidFill>
              </a:rPr>
              <a:t> integral </a:t>
            </a:r>
            <a:r>
              <a:rPr lang="en-US" sz="2600" b="1" dirty="0" err="1" smtClean="0">
                <a:solidFill>
                  <a:srgbClr val="FF0000"/>
                </a:solidFill>
              </a:rPr>
              <a:t>cursul</a:t>
            </a:r>
            <a:endParaRPr lang="ro-RO" sz="2600" b="1" dirty="0" smtClean="0">
              <a:solidFill>
                <a:srgbClr val="FF0000"/>
              </a:solidFill>
            </a:endParaRPr>
          </a:p>
          <a:p>
            <a:r>
              <a:rPr lang="ro-RO" sz="2600" dirty="0" smtClean="0"/>
              <a:t>Se poate realiza și un curs opțional care cuprinde modulele </a:t>
            </a:r>
            <a:r>
              <a:rPr lang="ro-RO" sz="2600" dirty="0" err="1" smtClean="0"/>
              <a:t>Math</a:t>
            </a:r>
            <a:r>
              <a:rPr lang="ro-RO" sz="2600" dirty="0" smtClean="0"/>
              <a:t> și </a:t>
            </a:r>
            <a:r>
              <a:rPr lang="ro-RO" sz="2600" dirty="0" err="1" smtClean="0"/>
              <a:t>Draw</a:t>
            </a:r>
            <a:r>
              <a:rPr lang="ro-RO" sz="2600" dirty="0" smtClean="0"/>
              <a:t>, în cazul în care se dorește un curs de utilizare a calculatorului în ajutorul altor discipline</a:t>
            </a:r>
          </a:p>
        </p:txBody>
      </p:sp>
    </p:spTree>
    <p:extLst>
      <p:ext uri="{BB962C8B-B14F-4D97-AF65-F5344CB8AC3E}">
        <p14:creationId xmlns:p14="http://schemas.microsoft.com/office/powerpoint/2010/main" val="38397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Avantajele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3000" b="1" dirty="0" err="1" smtClean="0">
                <a:solidFill>
                  <a:schemeClr val="accent6">
                    <a:lumMod val="75000"/>
                  </a:schemeClr>
                </a:solidFill>
              </a:rPr>
              <a:t>implic</a:t>
            </a:r>
            <a:r>
              <a:rPr lang="ro-RO" sz="3000" b="1" dirty="0" err="1" smtClean="0">
                <a:solidFill>
                  <a:schemeClr val="accent6">
                    <a:lumMod val="75000"/>
                  </a:schemeClr>
                </a:solidFill>
              </a:rPr>
              <a:t>ării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13157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o-RO" sz="2600" b="1" dirty="0" smtClean="0"/>
              <a:t>Folosiți </a:t>
            </a:r>
            <a:r>
              <a:rPr lang="ro-RO" sz="2600" b="1" dirty="0" smtClean="0">
                <a:solidFill>
                  <a:schemeClr val="accent1">
                    <a:lumMod val="75000"/>
                  </a:schemeClr>
                </a:solidFill>
              </a:rPr>
              <a:t>o resursă modernă</a:t>
            </a:r>
            <a:r>
              <a:rPr lang="ro-RO" sz="2600" b="1" dirty="0" smtClean="0"/>
              <a:t>, gratuită pentru predare/învățare/examinare cu toate instrumentele la îndemână. Se poate folosi ca și mediu </a:t>
            </a:r>
            <a:r>
              <a:rPr lang="ro-RO" sz="2600" b="1" dirty="0" err="1" smtClean="0"/>
              <a:t>colaborativ</a:t>
            </a:r>
            <a:r>
              <a:rPr lang="ro-RO" sz="2600" b="1" dirty="0" smtClean="0"/>
              <a:t>, astfel încât conținutul este accesibil de oriunde.</a:t>
            </a:r>
          </a:p>
          <a:p>
            <a:r>
              <a:rPr lang="ro-RO" sz="2600" b="1" dirty="0" smtClean="0"/>
              <a:t>Vă ușurați considerabil munca la clasă.</a:t>
            </a:r>
          </a:p>
          <a:p>
            <a:r>
              <a:rPr lang="ro-RO" sz="2600" b="1" dirty="0" smtClean="0"/>
              <a:t>Dvs. și elevii obțineți o </a:t>
            </a:r>
            <a:r>
              <a:rPr lang="ro-RO" sz="2600" b="1" dirty="0" smtClean="0">
                <a:solidFill>
                  <a:schemeClr val="accent1">
                    <a:lumMod val="75000"/>
                  </a:schemeClr>
                </a:solidFill>
              </a:rPr>
              <a:t>diplomă recunoscută </a:t>
            </a:r>
            <a:r>
              <a:rPr lang="ro-RO" sz="2600" b="1" dirty="0" smtClean="0"/>
              <a:t>oriunde în lume, fără nici un cost.</a:t>
            </a:r>
          </a:p>
          <a:p>
            <a:r>
              <a:rPr lang="ro-RO" sz="2600" b="1" dirty="0" smtClean="0"/>
              <a:t>Puneți </a:t>
            </a:r>
            <a:r>
              <a:rPr lang="ro-RO" sz="2600" b="1" dirty="0" smtClean="0">
                <a:solidFill>
                  <a:schemeClr val="accent1">
                    <a:lumMod val="75000"/>
                  </a:schemeClr>
                </a:solidFill>
              </a:rPr>
              <a:t>bazele calificării </a:t>
            </a:r>
            <a:r>
              <a:rPr lang="ro-RO" sz="2600" b="1" dirty="0" smtClean="0"/>
              <a:t>pentru un domeniu foarte atractiv și căutat pe piața muncii</a:t>
            </a:r>
            <a:r>
              <a:rPr lang="en-US" sz="2600" b="1" dirty="0" smtClean="0"/>
              <a:t>: </a:t>
            </a:r>
            <a:r>
              <a:rPr lang="en-US" sz="2600" b="1" dirty="0" err="1" smtClean="0"/>
              <a:t>comunica</a:t>
            </a:r>
            <a:r>
              <a:rPr lang="ro-RO" sz="2600" b="1" dirty="0" err="1" smtClean="0"/>
              <a:t>țiile</a:t>
            </a:r>
            <a:endParaRPr lang="ro-RO" sz="2600" b="1" dirty="0" smtClean="0"/>
          </a:p>
          <a:p>
            <a:r>
              <a:rPr lang="ro-RO" sz="2600" b="1" dirty="0" smtClean="0"/>
              <a:t>Deschideți substanțial universul de lucru și de colaborare al elevilor dvs.</a:t>
            </a:r>
          </a:p>
          <a:p>
            <a:endParaRPr lang="ro-RO" sz="2600" b="1" dirty="0" smtClean="0"/>
          </a:p>
          <a:p>
            <a:endParaRPr lang="ro-RO" sz="2600" i="1" dirty="0" smtClean="0"/>
          </a:p>
          <a:p>
            <a:endParaRPr lang="ro-RO" sz="2600" dirty="0" smtClean="0"/>
          </a:p>
        </p:txBody>
      </p:sp>
    </p:spTree>
    <p:extLst>
      <p:ext uri="{BB962C8B-B14F-4D97-AF65-F5344CB8AC3E}">
        <p14:creationId xmlns:p14="http://schemas.microsoft.com/office/powerpoint/2010/main" val="49738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Recomandări privind utilizarea platformei în clasa a 9-a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o-RO" sz="2600" b="1" dirty="0" smtClean="0"/>
              <a:t>Condiții tehnice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400" i="1" dirty="0" err="1" smtClean="0"/>
              <a:t>Profesorul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trebuie</a:t>
            </a:r>
            <a:r>
              <a:rPr lang="en-US" sz="2400" i="1" dirty="0" smtClean="0"/>
              <a:t> s</a:t>
            </a:r>
            <a:r>
              <a:rPr lang="ro-RO" sz="2400" i="1" dirty="0" smtClean="0"/>
              <a:t>ă se înscrie în programul de </a:t>
            </a:r>
            <a:r>
              <a:rPr lang="en-US" sz="2400" i="1" dirty="0" smtClean="0"/>
              <a:t>training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 </a:t>
            </a:r>
            <a:r>
              <a:rPr lang="ro-RO" sz="2400" i="1" dirty="0" smtClean="0"/>
              <a:t>acreditare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</a:t>
            </a:r>
            <a:r>
              <a:rPr lang="en-US" sz="2400" i="1" dirty="0" smtClean="0"/>
              <a:t> instructor</a:t>
            </a:r>
            <a:r>
              <a:rPr lang="ro-RO" sz="2400" i="1" dirty="0" smtClean="0"/>
              <a:t> IT-</a:t>
            </a:r>
            <a:r>
              <a:rPr lang="ro-RO" sz="2400" i="1" dirty="0" err="1" smtClean="0"/>
              <a:t>essentials</a:t>
            </a:r>
            <a:r>
              <a:rPr lang="ro-RO" sz="2400" i="1" dirty="0" smtClean="0"/>
              <a:t>. După cca. </a:t>
            </a:r>
            <a:r>
              <a:rPr lang="ro-RO" sz="2400" i="1" dirty="0" smtClean="0"/>
              <a:t>2</a:t>
            </a:r>
            <a:r>
              <a:rPr lang="en-US" sz="2400" i="1" dirty="0" smtClean="0"/>
              <a:t>-3</a:t>
            </a:r>
            <a:r>
              <a:rPr lang="ro-RO" sz="2400" i="1" dirty="0" smtClean="0"/>
              <a:t> </a:t>
            </a:r>
            <a:r>
              <a:rPr lang="ro-RO" sz="2400" i="1" dirty="0" smtClean="0"/>
              <a:t>săptămâni poate lucra cu elevii</a:t>
            </a:r>
          </a:p>
          <a:p>
            <a:pPr lvl="2"/>
            <a:r>
              <a:rPr lang="ro-RO" sz="2400" i="1" dirty="0" smtClean="0"/>
              <a:t>Elevii sunt înscriși în clase online pe platforma </a:t>
            </a:r>
            <a:r>
              <a:rPr lang="ro-RO" sz="2400" i="1" dirty="0" err="1" smtClean="0"/>
              <a:t>Netspace</a:t>
            </a:r>
            <a:endParaRPr lang="ro-RO" sz="2400" i="1" dirty="0" smtClean="0"/>
          </a:p>
          <a:p>
            <a:r>
              <a:rPr lang="ro-RO" sz="2400" b="1" dirty="0" smtClean="0"/>
              <a:t>Puteți aborda conținutul existent, inclusiv </a:t>
            </a:r>
            <a:r>
              <a:rPr lang="ro-RO" sz="2400" b="1" dirty="0" err="1" smtClean="0"/>
              <a:t>Writer</a:t>
            </a:r>
            <a:r>
              <a:rPr lang="ro-RO" sz="2400" b="1" dirty="0" smtClean="0"/>
              <a:t>, pentru a parcurge integral programa impusă de MEN. Aveți la dispoziție următoarele</a:t>
            </a:r>
            <a:r>
              <a:rPr lang="en-US" sz="2400" b="1" dirty="0" smtClean="0"/>
              <a:t>: </a:t>
            </a:r>
          </a:p>
          <a:p>
            <a:pPr lvl="2"/>
            <a:r>
              <a:rPr lang="en-US" sz="2400" i="1" dirty="0" smtClean="0"/>
              <a:t>Con</a:t>
            </a:r>
            <a:r>
              <a:rPr lang="ro-RO" sz="2400" i="1" dirty="0" smtClean="0"/>
              <a:t>ținut online care poate fi accesat în clasă sau de acasă pentru toți elevii înrolați. Parcurgerea este liberă, în funcție de ritmul elevilor. </a:t>
            </a:r>
          </a:p>
          <a:p>
            <a:pPr lvl="2"/>
            <a:r>
              <a:rPr lang="ro-RO" sz="2400" i="1" dirty="0" smtClean="0"/>
              <a:t> Fișe de lucru și </a:t>
            </a:r>
            <a:r>
              <a:rPr lang="ro-RO" sz="2400" i="1" dirty="0" err="1" smtClean="0"/>
              <a:t>tutoriale</a:t>
            </a:r>
            <a:r>
              <a:rPr lang="ro-RO" sz="2400" i="1" dirty="0" smtClean="0"/>
              <a:t> video pentru lucrul în clasă </a:t>
            </a:r>
          </a:p>
          <a:p>
            <a:pPr lvl="2"/>
            <a:r>
              <a:rPr lang="ro-RO" sz="2400" i="1" dirty="0" smtClean="0"/>
              <a:t>Teste de autoevaluare</a:t>
            </a:r>
          </a:p>
          <a:p>
            <a:pPr lvl="2"/>
            <a:r>
              <a:rPr lang="ro-RO" sz="2400" i="1" dirty="0" smtClean="0"/>
              <a:t>Examene finale la sfârșit de modul care verifică întreaga materie parcursă</a:t>
            </a:r>
            <a:endParaRPr lang="ro-RO" sz="2400" i="1" dirty="0"/>
          </a:p>
          <a:p>
            <a:pPr lvl="2"/>
            <a:endParaRPr lang="ro-RO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49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Recomandări privind utilizarea platformei în clasa a </a:t>
            </a:r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r>
              <a:rPr lang="ro-RO" sz="3000" b="1" dirty="0" smtClean="0">
                <a:solidFill>
                  <a:schemeClr val="accent6">
                    <a:lumMod val="75000"/>
                  </a:schemeClr>
                </a:solidFill>
              </a:rPr>
              <a:t>-a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4351338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o-RO" sz="2600" b="1" dirty="0" smtClean="0"/>
              <a:t>Condiții tehnice</a:t>
            </a:r>
            <a:r>
              <a:rPr lang="en-US" sz="2600" b="1" dirty="0" smtClean="0"/>
              <a:t>:</a:t>
            </a:r>
          </a:p>
          <a:p>
            <a:pPr lvl="2"/>
            <a:r>
              <a:rPr lang="en-US" sz="2400" i="1" dirty="0" err="1" smtClean="0"/>
              <a:t>Profesorul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trebuie</a:t>
            </a:r>
            <a:r>
              <a:rPr lang="en-US" sz="2400" i="1" dirty="0" smtClean="0"/>
              <a:t> s</a:t>
            </a:r>
            <a:r>
              <a:rPr lang="ro-RO" sz="2400" i="1" dirty="0" smtClean="0"/>
              <a:t>ă se înscrie în programul de </a:t>
            </a:r>
            <a:r>
              <a:rPr lang="en-US" sz="2400" i="1" dirty="0" smtClean="0"/>
              <a:t>training </a:t>
            </a:r>
            <a:r>
              <a:rPr lang="en-US" sz="2400" i="1" dirty="0" err="1" smtClean="0"/>
              <a:t>si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acreditare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ca</a:t>
            </a:r>
            <a:r>
              <a:rPr lang="en-US" sz="2400" i="1" dirty="0" smtClean="0"/>
              <a:t> instructor</a:t>
            </a:r>
            <a:r>
              <a:rPr lang="ro-RO" sz="2400" i="1" dirty="0" smtClean="0"/>
              <a:t> IT-</a:t>
            </a:r>
            <a:r>
              <a:rPr lang="ro-RO" sz="2400" i="1" dirty="0" err="1" smtClean="0"/>
              <a:t>essentials</a:t>
            </a:r>
            <a:r>
              <a:rPr lang="ro-RO" sz="2400" i="1" dirty="0" smtClean="0"/>
              <a:t>. După cca. </a:t>
            </a:r>
            <a:r>
              <a:rPr lang="ro-RO" sz="2400" i="1" dirty="0" smtClean="0"/>
              <a:t>2</a:t>
            </a:r>
            <a:r>
              <a:rPr lang="en-US" sz="2400" i="1" dirty="0" smtClean="0"/>
              <a:t>-3</a:t>
            </a:r>
            <a:r>
              <a:rPr lang="ro-RO" sz="2400" i="1" dirty="0" smtClean="0"/>
              <a:t> </a:t>
            </a:r>
            <a:r>
              <a:rPr lang="ro-RO" sz="2400" i="1" dirty="0" smtClean="0"/>
              <a:t>săptămâni poate lucra cu elevii</a:t>
            </a:r>
          </a:p>
          <a:p>
            <a:pPr lvl="2"/>
            <a:r>
              <a:rPr lang="ro-RO" sz="2400" i="1" dirty="0" smtClean="0"/>
              <a:t>Elevii sunt înscriși în clase online pe platforma </a:t>
            </a:r>
            <a:r>
              <a:rPr lang="ro-RO" sz="2400" i="1" dirty="0" err="1" smtClean="0"/>
              <a:t>Netspace</a:t>
            </a:r>
            <a:endParaRPr lang="ro-RO" sz="2400" i="1" dirty="0" smtClean="0"/>
          </a:p>
          <a:p>
            <a:r>
              <a:rPr lang="ro-RO" sz="2400" b="1" dirty="0" smtClean="0"/>
              <a:t>Puteți aborda conținutul existent, inclusiv </a:t>
            </a:r>
            <a:r>
              <a:rPr lang="ro-RO" sz="2400" b="1" dirty="0" err="1" smtClean="0"/>
              <a:t>Writer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si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Calc</a:t>
            </a:r>
            <a:r>
              <a:rPr lang="en-US" sz="2400" b="1" dirty="0" smtClean="0"/>
              <a:t> </a:t>
            </a:r>
            <a:r>
              <a:rPr lang="ro-RO" sz="2400" b="1" dirty="0" smtClean="0"/>
              <a:t>pentru a parcurge integral programa impusă de MEN. Aveți la dispoziție următoarele</a:t>
            </a:r>
            <a:r>
              <a:rPr lang="en-US" sz="2400" b="1" dirty="0" smtClean="0"/>
              <a:t>: </a:t>
            </a:r>
          </a:p>
          <a:p>
            <a:pPr lvl="2"/>
            <a:r>
              <a:rPr lang="en-US" sz="2400" i="1" dirty="0" smtClean="0"/>
              <a:t>Con</a:t>
            </a:r>
            <a:r>
              <a:rPr lang="ro-RO" sz="2400" i="1" dirty="0" smtClean="0"/>
              <a:t>ținut online care poate fi accesat în clasă sau de acasă pentru toți elevii înrolați. Parcurgerea este liberă, în funcție de ritmul elevilor. </a:t>
            </a:r>
          </a:p>
          <a:p>
            <a:pPr lvl="2"/>
            <a:r>
              <a:rPr lang="ro-RO" sz="2400" i="1" dirty="0" smtClean="0"/>
              <a:t> Fișe de lucru și </a:t>
            </a:r>
            <a:r>
              <a:rPr lang="ro-RO" sz="2400" i="1" dirty="0" err="1" smtClean="0"/>
              <a:t>tutoriale</a:t>
            </a:r>
            <a:r>
              <a:rPr lang="ro-RO" sz="2400" i="1" dirty="0" smtClean="0"/>
              <a:t> video pentru lucrul în clasă </a:t>
            </a:r>
          </a:p>
          <a:p>
            <a:pPr lvl="2"/>
            <a:r>
              <a:rPr lang="ro-RO" sz="2400" i="1" dirty="0" smtClean="0"/>
              <a:t>Teste de autoevaluare</a:t>
            </a:r>
          </a:p>
          <a:p>
            <a:pPr lvl="2"/>
            <a:r>
              <a:rPr lang="ro-RO" sz="2400" i="1" dirty="0" smtClean="0"/>
              <a:t>Examene finale la sfârșit de modul care verifică întreaga materie parcursă</a:t>
            </a:r>
            <a:endParaRPr lang="ro-RO" sz="2400" i="1" dirty="0"/>
          </a:p>
          <a:p>
            <a:pPr lvl="2"/>
            <a:endParaRPr lang="ro-RO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73945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1471" y="6213252"/>
            <a:ext cx="8892394" cy="461146"/>
            <a:chOff x="3133271" y="6289452"/>
            <a:chExt cx="8892394" cy="46114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69700" y="6289452"/>
              <a:ext cx="455965" cy="461146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>
              <a:off x="3133271" y="6698346"/>
              <a:ext cx="8331200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277006" y="90624"/>
            <a:ext cx="11316859" cy="737367"/>
            <a:chOff x="277006" y="90624"/>
            <a:chExt cx="11316859" cy="73736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987438" y="730623"/>
              <a:ext cx="5517166" cy="0"/>
            </a:xfrm>
            <a:prstGeom prst="line">
              <a:avLst/>
            </a:prstGeom>
            <a:ln w="22225">
              <a:solidFill>
                <a:schemeClr val="accent6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Group 16"/>
            <p:cNvGrpSpPr/>
            <p:nvPr/>
          </p:nvGrpSpPr>
          <p:grpSpPr>
            <a:xfrm>
              <a:off x="277006" y="90624"/>
              <a:ext cx="11316859" cy="737367"/>
              <a:chOff x="277006" y="240382"/>
              <a:chExt cx="11316859" cy="76541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888515" y="281892"/>
                <a:ext cx="4705350" cy="7239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006" y="240382"/>
                <a:ext cx="700894" cy="708858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987438" y="566167"/>
                <a:ext cx="560922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UNIUNEA PROFESORILOR DE INFORMATICA DIN ROM</a:t>
                </a:r>
                <a:r>
                  <a:rPr lang="ro-RO" sz="1600" dirty="0" smtClean="0">
                    <a:latin typeface="Adobe Gothic Std B" panose="020B0800000000000000" pitchFamily="34" charset="-128"/>
                    <a:ea typeface="Adobe Gothic Std B" panose="020B0800000000000000" pitchFamily="34" charset="-128"/>
                  </a:rPr>
                  <a:t>ÂNIA</a:t>
                </a:r>
                <a:endParaRPr lang="en-US" sz="1600" dirty="0">
                  <a:latin typeface="Adobe Gothic Std B" panose="020B0800000000000000" pitchFamily="34" charset="-128"/>
                  <a:ea typeface="Adobe Gothic Std B" panose="020B0800000000000000" pitchFamily="34" charset="-128"/>
                </a:endParaRPr>
              </a:p>
            </p:txBody>
          </p:sp>
        </p:grp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406400" y="976451"/>
            <a:ext cx="10515600" cy="858616"/>
          </a:xfrm>
        </p:spPr>
        <p:txBody>
          <a:bodyPr>
            <a:normAutofit/>
          </a:bodyPr>
          <a:lstStyle/>
          <a:p>
            <a:r>
              <a:rPr lang="en-US" sz="3000" b="1" dirty="0" smtClean="0">
                <a:solidFill>
                  <a:schemeClr val="accent6">
                    <a:lumMod val="75000"/>
                  </a:schemeClr>
                </a:solidFill>
              </a:rPr>
              <a:t>Final</a:t>
            </a:r>
            <a:endParaRPr lang="en-US" sz="3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406400" y="1861914"/>
            <a:ext cx="10515600" cy="3967386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en-US" sz="2600" b="1" dirty="0" smtClean="0"/>
              <a:t>Nu </a:t>
            </a:r>
            <a:r>
              <a:rPr lang="en-US" sz="2600" b="1" dirty="0" err="1" smtClean="0"/>
              <a:t>ezitati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sa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folositi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acest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sistem</a:t>
            </a:r>
            <a:r>
              <a:rPr lang="en-US" sz="2600" b="1" dirty="0" smtClean="0"/>
              <a:t> modern de </a:t>
            </a:r>
            <a:r>
              <a:rPr lang="en-US" sz="2600" b="1" dirty="0" err="1" smtClean="0"/>
              <a:t>predare</a:t>
            </a:r>
            <a:r>
              <a:rPr lang="en-US" sz="2600" b="1" dirty="0" smtClean="0"/>
              <a:t>, </a:t>
            </a:r>
            <a:r>
              <a:rPr lang="en-US" sz="2600" b="1" dirty="0" err="1" smtClean="0"/>
              <a:t>platforma</a:t>
            </a:r>
            <a:r>
              <a:rPr lang="en-US" sz="2600" b="1" dirty="0" smtClean="0"/>
              <a:t> online.</a:t>
            </a:r>
          </a:p>
          <a:p>
            <a:r>
              <a:rPr lang="en-US" sz="2600" b="1" i="1" dirty="0" smtClean="0"/>
              <a:t>Nu </a:t>
            </a:r>
            <a:r>
              <a:rPr lang="en-US" sz="2600" b="1" i="1" dirty="0" err="1" smtClean="0"/>
              <a:t>pierdeti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ocazia</a:t>
            </a:r>
            <a:r>
              <a:rPr lang="en-US" sz="2600" b="1" i="1" dirty="0" smtClean="0"/>
              <a:t> de a </a:t>
            </a:r>
            <a:r>
              <a:rPr lang="en-US" sz="2600" b="1" i="1" dirty="0" err="1" smtClean="0"/>
              <a:t>utiliza</a:t>
            </a:r>
            <a:r>
              <a:rPr lang="en-US" sz="2600" b="1" i="1" dirty="0" smtClean="0"/>
              <a:t> un manual </a:t>
            </a:r>
            <a:r>
              <a:rPr lang="en-US" sz="2600" b="1" i="1" dirty="0" err="1" smtClean="0"/>
              <a:t>nou</a:t>
            </a:r>
            <a:r>
              <a:rPr lang="en-US" sz="2600" b="1" i="1" dirty="0" smtClean="0"/>
              <a:t> care </a:t>
            </a:r>
            <a:r>
              <a:rPr lang="en-US" sz="2600" b="1" i="1" dirty="0" err="1" smtClean="0"/>
              <a:t>va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este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oferit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gratuit</a:t>
            </a:r>
            <a:r>
              <a:rPr lang="en-US" sz="2600" b="1" i="1" dirty="0" smtClean="0"/>
              <a:t>.</a:t>
            </a:r>
          </a:p>
          <a:p>
            <a:r>
              <a:rPr lang="en-US" sz="2600" b="1" i="1" dirty="0" smtClean="0"/>
              <a:t>Nu </a:t>
            </a:r>
            <a:r>
              <a:rPr lang="en-US" sz="2600" b="1" i="1" dirty="0" err="1" smtClean="0"/>
              <a:t>uitati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ca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si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elevii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si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dvs</a:t>
            </a:r>
            <a:r>
              <a:rPr lang="en-US" sz="2600" b="1" i="1" dirty="0" smtClean="0"/>
              <a:t>. </a:t>
            </a:r>
            <a:r>
              <a:rPr lang="en-US" sz="2600" b="1" i="1" dirty="0" err="1"/>
              <a:t>v</a:t>
            </a:r>
            <a:r>
              <a:rPr lang="en-US" sz="2600" b="1" i="1" dirty="0" err="1" smtClean="0"/>
              <a:t>eti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obtine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certificari</a:t>
            </a:r>
            <a:r>
              <a:rPr lang="en-US" sz="2600" b="1" i="1" dirty="0" smtClean="0"/>
              <a:t> international, </a:t>
            </a:r>
            <a:r>
              <a:rPr lang="en-US" sz="2600" b="1" i="1" dirty="0" err="1" smtClean="0"/>
              <a:t>absolut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gratuit</a:t>
            </a:r>
            <a:r>
              <a:rPr lang="en-US" sz="2600" b="1" i="1" dirty="0" smtClean="0"/>
              <a:t>.</a:t>
            </a:r>
          </a:p>
          <a:p>
            <a:pPr marL="0" indent="0">
              <a:buNone/>
            </a:pPr>
            <a:r>
              <a:rPr lang="en-US" sz="2600" b="1" i="1" dirty="0" err="1" smtClean="0">
                <a:solidFill>
                  <a:srgbClr val="FF0000"/>
                </a:solidFill>
              </a:rPr>
              <a:t>Va</a:t>
            </a:r>
            <a:r>
              <a:rPr lang="en-US" sz="2600" b="1" i="1" dirty="0" smtClean="0">
                <a:solidFill>
                  <a:srgbClr val="FF0000"/>
                </a:solidFill>
              </a:rPr>
              <a:t> </a:t>
            </a:r>
            <a:r>
              <a:rPr lang="en-US" sz="2600" b="1" i="1" dirty="0" err="1" smtClean="0">
                <a:solidFill>
                  <a:srgbClr val="FF0000"/>
                </a:solidFill>
              </a:rPr>
              <a:t>asteptam</a:t>
            </a:r>
            <a:r>
              <a:rPr lang="en-US" sz="2600" b="1" i="1" dirty="0" smtClean="0">
                <a:solidFill>
                  <a:srgbClr val="FF0000"/>
                </a:solidFill>
              </a:rPr>
              <a:t> </a:t>
            </a:r>
            <a:r>
              <a:rPr lang="en-US" sz="2600" b="1" i="1" dirty="0" err="1" smtClean="0">
                <a:solidFill>
                  <a:srgbClr val="FF0000"/>
                </a:solidFill>
              </a:rPr>
              <a:t>sa</a:t>
            </a:r>
            <a:r>
              <a:rPr lang="en-US" sz="2600" b="1" i="1" dirty="0" smtClean="0">
                <a:solidFill>
                  <a:srgbClr val="FF0000"/>
                </a:solidFill>
              </a:rPr>
              <a:t> </a:t>
            </a:r>
            <a:r>
              <a:rPr lang="en-US" sz="2600" b="1" i="1" dirty="0" err="1" smtClean="0">
                <a:solidFill>
                  <a:srgbClr val="FF0000"/>
                </a:solidFill>
              </a:rPr>
              <a:t>lucrati</a:t>
            </a:r>
            <a:r>
              <a:rPr lang="en-US" sz="2600" b="1" i="1" dirty="0" smtClean="0">
                <a:solidFill>
                  <a:srgbClr val="FF0000"/>
                </a:solidFill>
              </a:rPr>
              <a:t> in </a:t>
            </a:r>
            <a:r>
              <a:rPr lang="en-US" sz="2600" b="1" i="1" dirty="0" err="1" smtClean="0">
                <a:solidFill>
                  <a:srgbClr val="FF0000"/>
                </a:solidFill>
              </a:rPr>
              <a:t>NetSpace</a:t>
            </a:r>
            <a:endParaRPr lang="en-US" sz="2600" b="1" i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600" b="1" i="1" dirty="0"/>
          </a:p>
          <a:p>
            <a:pPr marL="0" indent="0">
              <a:buNone/>
            </a:pPr>
            <a:r>
              <a:rPr lang="en-US" sz="2600" b="1" i="1" dirty="0" smtClean="0"/>
              <a:t>Contact: Emil </a:t>
            </a:r>
            <a:r>
              <a:rPr lang="en-US" sz="2600" b="1" i="1" dirty="0" err="1" smtClean="0"/>
              <a:t>Onea</a:t>
            </a:r>
            <a:r>
              <a:rPr lang="en-US" sz="2600" b="1" i="1" dirty="0" smtClean="0"/>
              <a:t> (</a:t>
            </a:r>
            <a:r>
              <a:rPr lang="en-US" sz="2600" b="1" i="1" dirty="0" smtClean="0">
                <a:hlinkClick r:id="rId5"/>
              </a:rPr>
              <a:t>emil.onea@yahoo.com</a:t>
            </a:r>
            <a:r>
              <a:rPr lang="en-US" sz="2600" b="1" i="1" dirty="0" smtClean="0"/>
              <a:t>) </a:t>
            </a:r>
            <a:r>
              <a:rPr lang="en-US" sz="2600" b="1" i="1" dirty="0" err="1" smtClean="0"/>
              <a:t>Ovidiu</a:t>
            </a:r>
            <a:r>
              <a:rPr lang="en-US" sz="2600" b="1" i="1" dirty="0" smtClean="0"/>
              <a:t> </a:t>
            </a:r>
            <a:r>
              <a:rPr lang="en-US" sz="2600" b="1" i="1" dirty="0" err="1" smtClean="0"/>
              <a:t>Domsa</a:t>
            </a:r>
            <a:r>
              <a:rPr lang="en-US" sz="2600" b="1" i="1" dirty="0" smtClean="0"/>
              <a:t> (</a:t>
            </a:r>
            <a:r>
              <a:rPr lang="en-US" sz="2600" b="1" i="1" dirty="0" smtClean="0">
                <a:hlinkClick r:id="rId6"/>
              </a:rPr>
              <a:t>domsaddd@yahoo.com</a:t>
            </a:r>
            <a:r>
              <a:rPr lang="en-US" sz="2600" b="1" i="1" dirty="0" smtClean="0"/>
              <a:t>) Daniel </a:t>
            </a:r>
            <a:r>
              <a:rPr lang="en-US" sz="2600" b="1" i="1" dirty="0" err="1" smtClean="0"/>
              <a:t>Gherasim</a:t>
            </a:r>
            <a:r>
              <a:rPr lang="en-US" sz="2600" b="1" i="1" dirty="0" smtClean="0"/>
              <a:t> (</a:t>
            </a:r>
            <a:r>
              <a:rPr lang="en-US" sz="2600" b="1" i="1" dirty="0" smtClean="0">
                <a:hlinkClick r:id="rId7"/>
              </a:rPr>
              <a:t>ghrsmdaniel@yahoo.com</a:t>
            </a:r>
            <a:r>
              <a:rPr lang="en-US" sz="2600" b="1" i="1" dirty="0" smtClean="0"/>
              <a:t>) </a:t>
            </a:r>
          </a:p>
          <a:p>
            <a:pPr marL="0" indent="0">
              <a:buNone/>
            </a:pPr>
            <a:endParaRPr lang="ro-RO" sz="2400" i="1" dirty="0"/>
          </a:p>
          <a:p>
            <a:pPr lvl="2"/>
            <a:endParaRPr lang="ro-RO" sz="2400" i="1" dirty="0" smtClean="0"/>
          </a:p>
        </p:txBody>
      </p:sp>
    </p:spTree>
    <p:extLst>
      <p:ext uri="{BB962C8B-B14F-4D97-AF65-F5344CB8AC3E}">
        <p14:creationId xmlns:p14="http://schemas.microsoft.com/office/powerpoint/2010/main" val="295770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821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Adobe Gothic Std B</vt:lpstr>
      <vt:lpstr>Arial</vt:lpstr>
      <vt:lpstr>Calibri</vt:lpstr>
      <vt:lpstr>Calibri Light</vt:lpstr>
      <vt:lpstr>Office Theme</vt:lpstr>
      <vt:lpstr>Libre Office</vt:lpstr>
      <vt:lpstr>Motivația proiectului</vt:lpstr>
      <vt:lpstr>Conținutul proiectului - introducere</vt:lpstr>
      <vt:lpstr>Conținutul proiectului - continuare</vt:lpstr>
      <vt:lpstr>Avantajele implicării</vt:lpstr>
      <vt:lpstr>Recomandări privind utilizarea platformei în clasa a 9-a</vt:lpstr>
      <vt:lpstr>Recomandări privind utilizarea platformei în clasa a 10-a</vt:lpstr>
      <vt:lpstr>Final</vt:lpstr>
    </vt:vector>
  </TitlesOfParts>
  <Company>Unitate Scolara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Office</dc:title>
  <dc:creator>Emil</dc:creator>
  <cp:lastModifiedBy>Emil</cp:lastModifiedBy>
  <cp:revision>23</cp:revision>
  <dcterms:created xsi:type="dcterms:W3CDTF">2014-09-01T16:43:22Z</dcterms:created>
  <dcterms:modified xsi:type="dcterms:W3CDTF">2014-09-09T08:32:59Z</dcterms:modified>
</cp:coreProperties>
</file>