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20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7896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388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522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33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947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92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93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643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505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5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46CBE-8CA4-4094-B7A1-237BD388A684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F7862-EFAC-4FF5-A170-028938F38B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134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FtKHxhfe9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pir.ro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 err="1" smtClean="0"/>
              <a:t>Uniunea</a:t>
            </a:r>
            <a:r>
              <a:rPr lang="en-US" sz="4800" b="1" dirty="0" smtClean="0"/>
              <a:t> </a:t>
            </a:r>
            <a:r>
              <a:rPr lang="en-US" sz="4800" b="1" dirty="0" err="1" smtClean="0"/>
              <a:t>Profesorilor</a:t>
            </a:r>
            <a:r>
              <a:rPr lang="en-US" sz="4800" b="1" dirty="0" smtClean="0"/>
              <a:t> de </a:t>
            </a:r>
            <a:r>
              <a:rPr lang="en-US" sz="4800" b="1" dirty="0" err="1" smtClean="0"/>
              <a:t>Informatic</a:t>
            </a:r>
            <a:r>
              <a:rPr lang="ro-RO" sz="4800" b="1" dirty="0" smtClean="0"/>
              <a:t>ă din România</a:t>
            </a:r>
            <a:endParaRPr lang="en-U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3700" y="3640138"/>
            <a:ext cx="6324600" cy="461962"/>
          </a:xfrm>
          <a:solidFill>
            <a:schemeClr val="accent6">
              <a:lumMod val="75000"/>
            </a:schemeClr>
          </a:solidFill>
        </p:spPr>
        <p:txBody>
          <a:bodyPr/>
          <a:lstStyle/>
          <a:p>
            <a:r>
              <a:rPr lang="ro-RO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</a:t>
            </a:r>
            <a:r>
              <a:rPr lang="ro-RO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rezentare, bilanț 2008-2014</a:t>
            </a:r>
            <a:endParaRPr lang="en-US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816" y="992188"/>
            <a:ext cx="1110755" cy="11233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74152" y="5499100"/>
            <a:ext cx="2727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(</a:t>
            </a:r>
            <a:r>
              <a:rPr lang="en-US" dirty="0" err="1" smtClean="0">
                <a:hlinkClick r:id="rId3"/>
              </a:rPr>
              <a:t>Experienta</a:t>
            </a:r>
            <a:r>
              <a:rPr lang="en-US" dirty="0" smtClean="0">
                <a:hlinkClick r:id="rId3"/>
              </a:rPr>
              <a:t> </a:t>
            </a:r>
            <a:r>
              <a:rPr lang="en-US" dirty="0" err="1" smtClean="0">
                <a:hlinkClick r:id="rId3"/>
              </a:rPr>
              <a:t>Infoeducatie</a:t>
            </a:r>
            <a:r>
              <a:rPr lang="en-US" dirty="0" smtClean="0">
                <a:hlinkClick r:id="rId3"/>
              </a:rPr>
              <a:t>...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84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31500" cy="4351338"/>
          </a:xfrm>
        </p:spPr>
        <p:txBody>
          <a:bodyPr/>
          <a:lstStyle/>
          <a:p>
            <a:r>
              <a:rPr lang="ro-RO" dirty="0" smtClean="0"/>
              <a:t>Este înființat în 1999 de un grup de profesori de informatică printre care remarcăm pe </a:t>
            </a:r>
            <a:r>
              <a:rPr lang="ro-RO" sz="2400" b="1" dirty="0" smtClean="0"/>
              <a:t>Marinel Șerban, Rodica Pintea, Adrian Niță, Dana </a:t>
            </a:r>
            <a:r>
              <a:rPr lang="ro-RO" sz="2400" b="1" dirty="0" err="1" smtClean="0"/>
              <a:t>Lica</a:t>
            </a:r>
            <a:r>
              <a:rPr lang="ro-RO" sz="2400" b="1" dirty="0" smtClean="0"/>
              <a:t>, Ema Cerchez, Clara Ionescu, Mioara Niță, Emil Onea, Ovidiu Domșa, Ioan Maxim, Roxana </a:t>
            </a:r>
            <a:r>
              <a:rPr lang="ro-RO" sz="2400" b="1" dirty="0" err="1" smtClean="0"/>
              <a:t>Tâmplaru</a:t>
            </a:r>
            <a:r>
              <a:rPr lang="ro-RO" sz="2400" b="1" dirty="0" smtClean="0"/>
              <a:t>, Ungureanu Florentina, Dorin Mânz, Popa Dorina, </a:t>
            </a:r>
            <a:r>
              <a:rPr lang="ro-RO" sz="2400" b="1" dirty="0" err="1" smtClean="0"/>
              <a:t>Hreniuc</a:t>
            </a:r>
            <a:r>
              <a:rPr lang="ro-RO" sz="2400" b="1" dirty="0" smtClean="0"/>
              <a:t> Tudor.</a:t>
            </a:r>
          </a:p>
          <a:p>
            <a:r>
              <a:rPr lang="ro-RO" dirty="0" smtClean="0"/>
              <a:t>1999-2007 activitate în scopul realizării programelor și susținerea pregătirii olimpicilor</a:t>
            </a:r>
          </a:p>
          <a:p>
            <a:r>
              <a:rPr lang="ro-RO" dirty="0" smtClean="0"/>
              <a:t>2009- 2012 semnare protocol cu MEN și implicare în diferite programe de stimulare a dezvoltării IT&amp;C în școli, susținerea performanței </a:t>
            </a:r>
          </a:p>
          <a:p>
            <a:r>
              <a:rPr lang="ro-RO" dirty="0" smtClean="0"/>
              <a:t>2011-2014 proiecte și programe cu CISCO, Google, Oracle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838200" y="428691"/>
            <a:ext cx="5054600" cy="1123377"/>
            <a:chOff x="838200" y="428691"/>
            <a:chExt cx="5054600" cy="112337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28691"/>
              <a:ext cx="1110755" cy="1123377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197100" y="728769"/>
              <a:ext cx="3695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Istoric 1999-2014</a:t>
              </a:r>
              <a:endPara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>
            <a:off x="2197100" y="1251989"/>
            <a:ext cx="8331200" cy="0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3133271" y="6289452"/>
            <a:ext cx="8892394" cy="461146"/>
            <a:chOff x="3133271" y="6289452"/>
            <a:chExt cx="8892394" cy="46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4650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8149046" cy="4351338"/>
          </a:xfrm>
        </p:spPr>
        <p:txBody>
          <a:bodyPr>
            <a:normAutofit fontScale="77500" lnSpcReduction="20000"/>
          </a:bodyPr>
          <a:lstStyle/>
          <a:p>
            <a:r>
              <a:rPr lang="ro-RO" dirty="0" smtClean="0"/>
              <a:t>Implicare în dezvoltarea învățământului informatic din România</a:t>
            </a:r>
          </a:p>
          <a:p>
            <a:r>
              <a:rPr lang="ro-RO" dirty="0" smtClean="0"/>
              <a:t>Popularizarea științei calculatorului, a culturii informatice</a:t>
            </a:r>
          </a:p>
          <a:p>
            <a:r>
              <a:rPr lang="ro-RO" dirty="0" smtClean="0"/>
              <a:t>Apărarea intereselor disciplinei informatică, a personalului de specialitate.</a:t>
            </a:r>
          </a:p>
          <a:p>
            <a:r>
              <a:rPr lang="ro-RO" dirty="0" smtClean="0"/>
              <a:t>Asigurarea serviciilor de consultanță către instituții și persoane interesate</a:t>
            </a:r>
          </a:p>
          <a:p>
            <a:r>
              <a:rPr lang="ro-RO" dirty="0" smtClean="0"/>
              <a:t>Implicare în elaborarea programelor școlare</a:t>
            </a:r>
          </a:p>
          <a:p>
            <a:r>
              <a:rPr lang="ro-RO" dirty="0" smtClean="0"/>
              <a:t>Atragerea colaboratorilor, a partenerilor externi</a:t>
            </a:r>
          </a:p>
          <a:p>
            <a:r>
              <a:rPr lang="ro-RO" dirty="0" smtClean="0"/>
              <a:t>Derularea de proiecte cu cofinanțare</a:t>
            </a:r>
          </a:p>
          <a:p>
            <a:r>
              <a:rPr lang="ro-RO" dirty="0" smtClean="0"/>
              <a:t>Oferirea de burse, premii, stimulente pentru elevii performeri în domeniul IT și programare</a:t>
            </a:r>
          </a:p>
          <a:p>
            <a:r>
              <a:rPr lang="ro-RO" dirty="0" smtClean="0"/>
              <a:t>Organizarea de competiții școlare și evenimente speciale în sprijinul informaticii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428691"/>
            <a:ext cx="5054600" cy="1123377"/>
            <a:chOff x="838200" y="428691"/>
            <a:chExt cx="5054600" cy="11233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28691"/>
              <a:ext cx="1110755" cy="11233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97100" y="728769"/>
              <a:ext cx="3695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Elemente din statut</a:t>
              </a:r>
              <a:endPara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2197100" y="1251989"/>
            <a:ext cx="8331200" cy="0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133271" y="6289452"/>
            <a:ext cx="8892394" cy="461146"/>
            <a:chOff x="3133271" y="6289452"/>
            <a:chExt cx="8892394" cy="46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748" y="1416087"/>
            <a:ext cx="2866917" cy="43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1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În 1999 organizația avea 35 membri </a:t>
            </a:r>
          </a:p>
          <a:p>
            <a:r>
              <a:rPr lang="ro-RO" dirty="0" smtClean="0"/>
              <a:t>În 2009 numărul a crescut la 210</a:t>
            </a:r>
          </a:p>
          <a:p>
            <a:r>
              <a:rPr lang="ro-RO" dirty="0" smtClean="0"/>
              <a:t>În prezent sunt aproape 800 de membri dintre care 386 au </a:t>
            </a:r>
            <a:r>
              <a:rPr lang="ro-RO" dirty="0" err="1" smtClean="0"/>
              <a:t>cotizatiile</a:t>
            </a:r>
            <a:r>
              <a:rPr lang="ro-RO" dirty="0" smtClean="0"/>
              <a:t> la zi</a:t>
            </a:r>
          </a:p>
          <a:p>
            <a:r>
              <a:rPr lang="ro-RO" dirty="0" smtClean="0"/>
              <a:t>Au susținut </a:t>
            </a:r>
            <a:r>
              <a:rPr lang="ro-RO" dirty="0" err="1" smtClean="0"/>
              <a:t>organizatia</a:t>
            </a:r>
            <a:r>
              <a:rPr lang="ro-RO" dirty="0" smtClean="0"/>
              <a:t> prin donații, cca. 120 membri si simpatizanți</a:t>
            </a:r>
          </a:p>
          <a:p>
            <a:r>
              <a:rPr lang="ro-RO" dirty="0" smtClean="0"/>
              <a:t>Sunt implicați in proiecte cca. 650 profesori, elevi</a:t>
            </a:r>
          </a:p>
          <a:p>
            <a:r>
              <a:rPr lang="ro-RO" dirty="0" smtClean="0"/>
              <a:t>Colaboratori externi, studenți, 52</a:t>
            </a:r>
          </a:p>
          <a:p>
            <a:r>
              <a:rPr lang="ro-RO" dirty="0" smtClean="0"/>
              <a:t>Colaboratori și </a:t>
            </a:r>
            <a:r>
              <a:rPr lang="ro-RO" dirty="0" err="1" smtClean="0"/>
              <a:t>suținători</a:t>
            </a:r>
            <a:r>
              <a:rPr lang="ro-RO" dirty="0" smtClean="0"/>
              <a:t> internaționali, 18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428691"/>
            <a:ext cx="7505700" cy="1123377"/>
            <a:chOff x="838200" y="428691"/>
            <a:chExt cx="7505700" cy="11233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28691"/>
              <a:ext cx="1110755" cy="11233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97100" y="728769"/>
              <a:ext cx="614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Politica de atragere a noilor membri </a:t>
              </a:r>
              <a:endPara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2197100" y="1251989"/>
            <a:ext cx="8331200" cy="0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133271" y="6289452"/>
            <a:ext cx="8892394" cy="461146"/>
            <a:chOff x="3133271" y="6289452"/>
            <a:chExt cx="8892394" cy="46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828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0805"/>
            <a:ext cx="10515600" cy="5074398"/>
          </a:xfrm>
        </p:spPr>
        <p:txBody>
          <a:bodyPr>
            <a:normAutofit fontScale="85000" lnSpcReduction="20000"/>
          </a:bodyPr>
          <a:lstStyle/>
          <a:p>
            <a:r>
              <a:rPr lang="ro-RO" dirty="0" smtClean="0"/>
              <a:t>Concursul </a:t>
            </a:r>
            <a:r>
              <a:rPr lang="ro-RO" dirty="0" err="1" smtClean="0"/>
              <a:t>InfoEducatie</a:t>
            </a:r>
            <a:r>
              <a:rPr lang="ro-RO" dirty="0"/>
              <a:t> </a:t>
            </a:r>
            <a:r>
              <a:rPr lang="ro-RO" dirty="0" smtClean="0"/>
              <a:t>1994-2014</a:t>
            </a:r>
          </a:p>
          <a:p>
            <a:r>
              <a:rPr lang="ro-RO" dirty="0" smtClean="0"/>
              <a:t>Concursul </a:t>
            </a:r>
            <a:r>
              <a:rPr lang="ro-RO" dirty="0" err="1" smtClean="0"/>
              <a:t>InfoEducatie</a:t>
            </a:r>
            <a:r>
              <a:rPr lang="ro-RO" dirty="0" smtClean="0"/>
              <a:t> online în colaborare cu Google</a:t>
            </a:r>
          </a:p>
          <a:p>
            <a:r>
              <a:rPr lang="ro-RO" dirty="0" smtClean="0"/>
              <a:t>Concursul </a:t>
            </a:r>
            <a:r>
              <a:rPr lang="ro-RO" dirty="0" err="1" smtClean="0"/>
              <a:t>AcadNet</a:t>
            </a:r>
            <a:r>
              <a:rPr lang="ro-RO" dirty="0" smtClean="0"/>
              <a:t> 2007-2014 în colaborare cu UPB</a:t>
            </a:r>
          </a:p>
          <a:p>
            <a:r>
              <a:rPr lang="ro-RO" dirty="0" err="1" smtClean="0"/>
              <a:t>LessonsOnDemand</a:t>
            </a:r>
            <a:r>
              <a:rPr lang="ro-RO" dirty="0" smtClean="0"/>
              <a:t>, titular C.N. </a:t>
            </a:r>
            <a:r>
              <a:rPr lang="en-US" dirty="0" smtClean="0"/>
              <a:t>“</a:t>
            </a:r>
            <a:r>
              <a:rPr lang="en-US" dirty="0" err="1" smtClean="0"/>
              <a:t>Unirea</a:t>
            </a:r>
            <a:r>
              <a:rPr lang="en-US" dirty="0" smtClean="0"/>
              <a:t>” </a:t>
            </a:r>
            <a:r>
              <a:rPr lang="ro-RO" dirty="0" smtClean="0"/>
              <a:t>Focșani </a:t>
            </a:r>
          </a:p>
          <a:p>
            <a:r>
              <a:rPr lang="ro-RO" dirty="0" err="1" smtClean="0"/>
              <a:t>Cisco</a:t>
            </a:r>
            <a:r>
              <a:rPr lang="ro-RO" dirty="0" smtClean="0"/>
              <a:t> </a:t>
            </a:r>
            <a:r>
              <a:rPr lang="ro-RO" dirty="0" err="1" smtClean="0"/>
              <a:t>Networking</a:t>
            </a:r>
            <a:r>
              <a:rPr lang="ro-RO" dirty="0" smtClean="0"/>
              <a:t> Academy (1999-2014)- programe pentru pregătirea profesorilor și a elevilor, în colaborare cu CISCO </a:t>
            </a:r>
            <a:r>
              <a:rPr lang="ro-RO" dirty="0" err="1" smtClean="0"/>
              <a:t>Systems</a:t>
            </a:r>
            <a:endParaRPr lang="ro-RO" dirty="0" smtClean="0"/>
          </a:p>
          <a:p>
            <a:r>
              <a:rPr lang="ro-RO" dirty="0" smtClean="0"/>
              <a:t>Roboți și Multimedia – secțiuni noi la </a:t>
            </a:r>
            <a:r>
              <a:rPr lang="ro-RO" dirty="0" err="1" smtClean="0"/>
              <a:t>Infoeducație</a:t>
            </a:r>
            <a:r>
              <a:rPr lang="ro-RO" dirty="0" smtClean="0"/>
              <a:t> în colaborare cu Google</a:t>
            </a:r>
          </a:p>
          <a:p>
            <a:r>
              <a:rPr lang="ro-RO" dirty="0" err="1" smtClean="0"/>
              <a:t>Apullum</a:t>
            </a:r>
            <a:r>
              <a:rPr lang="ro-RO" dirty="0" smtClean="0"/>
              <a:t> </a:t>
            </a:r>
            <a:r>
              <a:rPr lang="ro-RO" dirty="0" err="1" smtClean="0"/>
              <a:t>Camp</a:t>
            </a:r>
            <a:r>
              <a:rPr lang="ro-RO" dirty="0" smtClean="0"/>
              <a:t> 2011- colaborare cu Univ. </a:t>
            </a:r>
            <a:r>
              <a:rPr lang="en-US" dirty="0" smtClean="0"/>
              <a:t>“1 </a:t>
            </a:r>
            <a:r>
              <a:rPr lang="en-US" dirty="0" err="1" smtClean="0"/>
              <a:t>Decembrie</a:t>
            </a:r>
            <a:r>
              <a:rPr lang="en-US" dirty="0" smtClean="0"/>
              <a:t>” Alba Iulia</a:t>
            </a:r>
          </a:p>
          <a:p>
            <a:r>
              <a:rPr lang="en-US" dirty="0" smtClean="0"/>
              <a:t>Moodle- </a:t>
            </a:r>
            <a:r>
              <a:rPr lang="en-US" dirty="0" err="1" smtClean="0"/>
              <a:t>cursuri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profesori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platforma</a:t>
            </a:r>
            <a:r>
              <a:rPr lang="en-US" dirty="0" smtClean="0"/>
              <a:t>  de </a:t>
            </a:r>
            <a:r>
              <a:rPr lang="en-US" dirty="0" err="1" smtClean="0"/>
              <a:t>predare</a:t>
            </a:r>
            <a:r>
              <a:rPr lang="en-US" dirty="0" smtClean="0"/>
              <a:t>/</a:t>
            </a:r>
            <a:r>
              <a:rPr lang="en-US" dirty="0" err="1" smtClean="0"/>
              <a:t>invatare</a:t>
            </a:r>
            <a:endParaRPr lang="en-US" dirty="0" smtClean="0"/>
          </a:p>
          <a:p>
            <a:r>
              <a:rPr lang="en-US" dirty="0" smtClean="0"/>
              <a:t>“ICT Caravan for young students”– </a:t>
            </a:r>
            <a:r>
              <a:rPr lang="en-US" dirty="0" err="1" smtClean="0"/>
              <a:t>proiect</a:t>
            </a:r>
            <a:r>
              <a:rPr lang="en-US" dirty="0" smtClean="0"/>
              <a:t> in </a:t>
            </a:r>
            <a:r>
              <a:rPr lang="en-US" dirty="0" err="1" smtClean="0"/>
              <a:t>colaborare</a:t>
            </a:r>
            <a:r>
              <a:rPr lang="en-US" dirty="0" smtClean="0"/>
              <a:t> cu CISCO</a:t>
            </a:r>
          </a:p>
          <a:p>
            <a:r>
              <a:rPr lang="en-US" dirty="0" err="1" smtClean="0"/>
              <a:t>Premii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</a:t>
            </a:r>
            <a:r>
              <a:rPr lang="en-US" dirty="0" err="1" smtClean="0"/>
              <a:t>cei</a:t>
            </a:r>
            <a:r>
              <a:rPr lang="en-US" dirty="0" smtClean="0"/>
              <a:t> </a:t>
            </a:r>
            <a:r>
              <a:rPr lang="en-US" dirty="0" err="1" smtClean="0"/>
              <a:t>mai</a:t>
            </a:r>
            <a:r>
              <a:rPr lang="en-US" dirty="0" smtClean="0"/>
              <a:t> </a:t>
            </a:r>
            <a:r>
              <a:rPr lang="en-US" dirty="0" err="1" smtClean="0"/>
              <a:t>buni</a:t>
            </a:r>
            <a:r>
              <a:rPr lang="en-US" dirty="0" smtClean="0"/>
              <a:t> </a:t>
            </a:r>
            <a:r>
              <a:rPr lang="en-US" dirty="0" err="1" smtClean="0"/>
              <a:t>programatori</a:t>
            </a:r>
            <a:r>
              <a:rPr lang="en-US" dirty="0" smtClean="0"/>
              <a:t> la </a:t>
            </a:r>
            <a:r>
              <a:rPr lang="en-US" dirty="0" err="1" smtClean="0"/>
              <a:t>olimpiadele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ro-RO" dirty="0" err="1" smtClean="0"/>
              <a:t>ționale</a:t>
            </a:r>
            <a:r>
              <a:rPr lang="ro-RO" dirty="0" smtClean="0"/>
              <a:t> de IT și Informatică</a:t>
            </a:r>
          </a:p>
          <a:p>
            <a:r>
              <a:rPr lang="ro-RO" dirty="0" smtClean="0"/>
              <a:t>Susținerea pregătirii loturilor naționale</a:t>
            </a:r>
          </a:p>
          <a:p>
            <a:r>
              <a:rPr lang="ro-RO" dirty="0" smtClean="0"/>
              <a:t>Susținerea financiară a olimpiadelor naționale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428691"/>
            <a:ext cx="5930900" cy="1123377"/>
            <a:chOff x="838200" y="428691"/>
            <a:chExt cx="5930900" cy="11233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28691"/>
              <a:ext cx="1110755" cy="11233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97100" y="728769"/>
              <a:ext cx="4572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Proiecte, trecut si prezent</a:t>
              </a:r>
              <a:endPara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2197100" y="1251989"/>
            <a:ext cx="8331200" cy="0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133271" y="6289452"/>
            <a:ext cx="8892394" cy="461146"/>
            <a:chOff x="3133271" y="6289452"/>
            <a:chExt cx="8892394" cy="46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7" b="21009"/>
          <a:stretch/>
        </p:blipFill>
        <p:spPr>
          <a:xfrm>
            <a:off x="6769100" y="315547"/>
            <a:ext cx="5020491" cy="134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63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592550"/>
            <a:ext cx="10515600" cy="3927475"/>
          </a:xfrm>
        </p:spPr>
        <p:txBody>
          <a:bodyPr>
            <a:normAutofit fontScale="77500" lnSpcReduction="20000"/>
          </a:bodyPr>
          <a:lstStyle/>
          <a:p>
            <a:r>
              <a:rPr lang="ro-RO" dirty="0" smtClean="0"/>
              <a:t>Dezvoltarea programului </a:t>
            </a:r>
            <a:r>
              <a:rPr lang="ro-RO" dirty="0" err="1" smtClean="0"/>
              <a:t>Cisco</a:t>
            </a:r>
            <a:r>
              <a:rPr lang="ro-RO" dirty="0" smtClean="0"/>
              <a:t> </a:t>
            </a:r>
            <a:r>
              <a:rPr lang="ro-RO" dirty="0" err="1" smtClean="0"/>
              <a:t>Networking</a:t>
            </a:r>
            <a:r>
              <a:rPr lang="ro-RO" dirty="0" smtClean="0"/>
              <a:t> Academy în folosul perfecționării competențelor digitale</a:t>
            </a:r>
          </a:p>
          <a:p>
            <a:r>
              <a:rPr lang="ro-RO" dirty="0" smtClean="0"/>
              <a:t>Realizarea conținutului online, acreditat pentru competențe digitale folosind resurse </a:t>
            </a:r>
            <a:r>
              <a:rPr lang="ro-RO" dirty="0" err="1" smtClean="0"/>
              <a:t>free</a:t>
            </a:r>
            <a:endParaRPr lang="ro-RO" dirty="0" smtClean="0"/>
          </a:p>
          <a:p>
            <a:r>
              <a:rPr lang="ro-RO" dirty="0" smtClean="0"/>
              <a:t>Dezvoltarea, stimularea programării în scop practic, în rândul elevilor</a:t>
            </a:r>
          </a:p>
          <a:p>
            <a:r>
              <a:rPr lang="ro-RO" dirty="0" smtClean="0"/>
              <a:t>Implicarea în oferta de alternative deschise în domeniul programării în școli și licee</a:t>
            </a:r>
          </a:p>
          <a:p>
            <a:r>
              <a:rPr lang="ro-RO" dirty="0" smtClean="0"/>
              <a:t>Stimularea performanței dar și a informaticii/programării accesibile pentru cât mai mulți elevi</a:t>
            </a:r>
          </a:p>
          <a:p>
            <a:r>
              <a:rPr lang="ro-RO" dirty="0" smtClean="0"/>
              <a:t>Stimularea participării fetelor în IT și programare</a:t>
            </a:r>
          </a:p>
          <a:p>
            <a:r>
              <a:rPr lang="ro-RO" dirty="0" smtClean="0"/>
              <a:t>Creșterea, dublarea numărului de membri UPIR</a:t>
            </a:r>
          </a:p>
          <a:p>
            <a:r>
              <a:rPr lang="ro-RO" dirty="0" smtClean="0"/>
              <a:t>Dublarea numărului de parteneri implicați în proiecte comune</a:t>
            </a:r>
          </a:p>
          <a:p>
            <a:r>
              <a:rPr lang="ro-RO" dirty="0" smtClean="0"/>
              <a:t>Accesarea de proiecte cu fonduri EU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428691"/>
            <a:ext cx="5054600" cy="1123377"/>
            <a:chOff x="838200" y="428691"/>
            <a:chExt cx="5054600" cy="11233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28691"/>
              <a:ext cx="1110755" cy="11233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97100" y="728769"/>
              <a:ext cx="3695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Perspective 2015</a:t>
              </a:r>
              <a:endPara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2197100" y="1251989"/>
            <a:ext cx="8331200" cy="0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133271" y="6289452"/>
            <a:ext cx="8892394" cy="461146"/>
            <a:chOff x="3133271" y="6289452"/>
            <a:chExt cx="8892394" cy="46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024" y="142539"/>
            <a:ext cx="3675017" cy="2450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0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274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V</a:t>
            </a:r>
            <a:r>
              <a:rPr lang="ro-RO" dirty="0" smtClean="0"/>
              <a:t>ă invităm să fiți alături de noi în proiectul </a:t>
            </a:r>
            <a:r>
              <a:rPr lang="ro-RO" dirty="0" err="1" smtClean="0"/>
              <a:t>Cisco</a:t>
            </a:r>
            <a:r>
              <a:rPr lang="ro-RO" dirty="0" smtClean="0"/>
              <a:t> </a:t>
            </a:r>
            <a:r>
              <a:rPr lang="ro-RO" dirty="0" err="1" smtClean="0"/>
              <a:t>Networking</a:t>
            </a:r>
            <a:r>
              <a:rPr lang="ro-RO" dirty="0" smtClean="0"/>
              <a:t> Academy! Dacă veți avea minim 50 de elevi înscriși</a:t>
            </a:r>
            <a:r>
              <a:rPr lang="en-US" dirty="0" smtClean="0"/>
              <a:t> la </a:t>
            </a:r>
            <a:r>
              <a:rPr lang="en-US" dirty="0" err="1" smtClean="0"/>
              <a:t>cursurile</a:t>
            </a:r>
            <a:r>
              <a:rPr lang="en-US" dirty="0" smtClean="0"/>
              <a:t> IT-essentials</a:t>
            </a:r>
            <a:r>
              <a:rPr lang="ro-RO" dirty="0" smtClean="0"/>
              <a:t>, puteți participa la </a:t>
            </a:r>
            <a:r>
              <a:rPr lang="en-US" b="1" dirty="0" smtClean="0"/>
              <a:t>“</a:t>
            </a:r>
            <a:r>
              <a:rPr lang="en-US" b="1" dirty="0" err="1" smtClean="0"/>
              <a:t>Netspace</a:t>
            </a:r>
            <a:r>
              <a:rPr lang="en-US" b="1" dirty="0" smtClean="0"/>
              <a:t> challenge 2014” la </a:t>
            </a:r>
            <a:r>
              <a:rPr lang="en-US" b="1" dirty="0" err="1" smtClean="0"/>
              <a:t>Sinaia</a:t>
            </a:r>
            <a:r>
              <a:rPr lang="en-US" b="1" dirty="0" smtClean="0"/>
              <a:t>, 10-12 </a:t>
            </a:r>
            <a:r>
              <a:rPr lang="en-US" b="1" dirty="0" err="1" smtClean="0"/>
              <a:t>octombrie</a:t>
            </a:r>
            <a:r>
              <a:rPr lang="en-US" b="1" dirty="0" smtClean="0"/>
              <a:t>.</a:t>
            </a:r>
            <a:r>
              <a:rPr lang="ro-RO" dirty="0" smtClean="0"/>
              <a:t>(se vor face anunțuri legate de condiții)</a:t>
            </a:r>
            <a:endParaRPr lang="en-US" b="1" dirty="0" smtClean="0"/>
          </a:p>
          <a:p>
            <a:r>
              <a:rPr lang="en-US" dirty="0" err="1" smtClean="0"/>
              <a:t>Vre</a:t>
            </a:r>
            <a:r>
              <a:rPr lang="ro-RO" dirty="0" smtClean="0"/>
              <a:t>ți să beneficiați de susținere financiară UPIR în anul școlar 2014-2015? </a:t>
            </a:r>
            <a:r>
              <a:rPr lang="ro-RO" b="1" dirty="0" smtClean="0"/>
              <a:t>Trimiteți proiectele până la data de 1 noiembrie</a:t>
            </a:r>
            <a:r>
              <a:rPr lang="ro-RO" dirty="0" smtClean="0"/>
              <a:t>. Condiția este să fiți membru UPIR, să ne dovediți că impactul proiectului este demn de atenția noastră(condițiile concrete vor fi publicate pe site UPIR).</a:t>
            </a:r>
          </a:p>
          <a:p>
            <a:r>
              <a:rPr lang="ro-RO" dirty="0" smtClean="0"/>
              <a:t>Vreți să susțineți crearea de filiale județene UPIR?</a:t>
            </a:r>
            <a:r>
              <a:rPr lang="en-US" dirty="0" smtClean="0"/>
              <a:t> V</a:t>
            </a:r>
            <a:r>
              <a:rPr lang="ro-RO" dirty="0" smtClean="0"/>
              <a:t>ă rugăm să fiți alături de noi. Dorim sa avem o persoana de contact in </a:t>
            </a:r>
            <a:r>
              <a:rPr lang="ro-RO" dirty="0" err="1" smtClean="0"/>
              <a:t>judet</a:t>
            </a:r>
            <a:r>
              <a:rPr lang="ro-RO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428691"/>
            <a:ext cx="5054600" cy="1123377"/>
            <a:chOff x="838200" y="428691"/>
            <a:chExt cx="5054600" cy="11233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28691"/>
              <a:ext cx="1110755" cy="11233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97100" y="728769"/>
              <a:ext cx="3695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P</a:t>
              </a:r>
              <a:r>
                <a:rPr lang="en-US" sz="2800" dirty="0" err="1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rovocare</a:t>
              </a:r>
              <a:r>
                <a:rPr lang="en-US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!</a:t>
              </a:r>
              <a:endPara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2197100" y="1251989"/>
            <a:ext cx="8331200" cy="0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133271" y="6289452"/>
            <a:ext cx="8892394" cy="461146"/>
            <a:chOff x="3133271" y="6289452"/>
            <a:chExt cx="8892394" cy="46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174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2747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Prezentare</a:t>
            </a:r>
            <a:endParaRPr lang="en-US" dirty="0" smtClean="0"/>
          </a:p>
          <a:p>
            <a:r>
              <a:rPr lang="en-US" dirty="0" err="1" smtClean="0"/>
              <a:t>Statut</a:t>
            </a:r>
            <a:endParaRPr lang="en-US" dirty="0" smtClean="0"/>
          </a:p>
          <a:p>
            <a:r>
              <a:rPr lang="en-US" dirty="0" err="1" smtClean="0"/>
              <a:t>Evenimente</a:t>
            </a:r>
            <a:endParaRPr lang="en-US" dirty="0" smtClean="0"/>
          </a:p>
          <a:p>
            <a:r>
              <a:rPr lang="en-US" dirty="0" err="1" smtClean="0"/>
              <a:t>Anunturi</a:t>
            </a:r>
            <a:endParaRPr lang="en-US" dirty="0" smtClean="0"/>
          </a:p>
          <a:p>
            <a:r>
              <a:rPr lang="en-US" dirty="0" err="1" smtClean="0"/>
              <a:t>Inscriere</a:t>
            </a:r>
            <a:r>
              <a:rPr lang="en-US" dirty="0" smtClean="0"/>
              <a:t> in </a:t>
            </a:r>
            <a:r>
              <a:rPr lang="en-US" dirty="0" err="1" smtClean="0"/>
              <a:t>organizatie</a:t>
            </a:r>
            <a:endParaRPr lang="en-US" dirty="0" smtClean="0"/>
          </a:p>
          <a:p>
            <a:r>
              <a:rPr lang="en-US" dirty="0" err="1" smtClean="0"/>
              <a:t>Comunicare</a:t>
            </a:r>
            <a:endParaRPr lang="en-US" dirty="0" smtClean="0"/>
          </a:p>
          <a:p>
            <a:pPr marL="0" indent="0">
              <a:buNone/>
            </a:pPr>
            <a:r>
              <a:rPr lang="ro-RO" sz="2600" b="1" i="1" dirty="0" smtClean="0"/>
              <a:t>Vă invităm să ne </a:t>
            </a:r>
            <a:r>
              <a:rPr lang="ro-RO" sz="2600" b="1" i="1" dirty="0" err="1" smtClean="0"/>
              <a:t>contactati</a:t>
            </a:r>
            <a:r>
              <a:rPr lang="ro-RO" sz="2600" b="1" i="1" dirty="0" smtClean="0"/>
              <a:t> pentru susținere</a:t>
            </a:r>
            <a:r>
              <a:rPr lang="en-US" sz="2600" b="1" i="1" dirty="0" smtClean="0"/>
              <a:t>. </a:t>
            </a:r>
            <a:r>
              <a:rPr lang="ro-RO" sz="2600" b="1" i="1" dirty="0" smtClean="0"/>
              <a:t/>
            </a:r>
            <a:br>
              <a:rPr lang="ro-RO" sz="2600" b="1" i="1" dirty="0" smtClean="0"/>
            </a:br>
            <a:r>
              <a:rPr lang="en-US" sz="2600" b="1" i="1" dirty="0" smtClean="0"/>
              <a:t>Solicit</a:t>
            </a:r>
            <a:r>
              <a:rPr lang="ro-RO" sz="2600" b="1" i="1" dirty="0" err="1" smtClean="0"/>
              <a:t>ăm</a:t>
            </a:r>
            <a:r>
              <a:rPr lang="ro-RO" sz="2600" b="1" i="1" dirty="0" smtClean="0"/>
              <a:t> colaboratori județeni pentru crearea filialelor</a:t>
            </a:r>
            <a:r>
              <a:rPr lang="en-US" sz="2600" b="1" i="1" dirty="0" smtClean="0"/>
              <a:t>: </a:t>
            </a:r>
            <a:endParaRPr lang="ro-RO" sz="2600" b="1" i="1" dirty="0" smtClean="0"/>
          </a:p>
          <a:p>
            <a:pPr marL="0" indent="0">
              <a:buNone/>
            </a:pPr>
            <a:r>
              <a:rPr lang="en-US" sz="2600" b="1" i="1" dirty="0" smtClean="0"/>
              <a:t/>
            </a:r>
            <a:br>
              <a:rPr lang="en-US" sz="2600" b="1" i="1" dirty="0" smtClean="0"/>
            </a:br>
            <a:r>
              <a:rPr lang="en-US" i="1" dirty="0" smtClean="0"/>
              <a:t>domsaddd.yahoo.com, emil.onea@yahoo.com</a:t>
            </a:r>
            <a:endParaRPr lang="en-US" i="1" dirty="0"/>
          </a:p>
        </p:txBody>
      </p:sp>
      <p:grpSp>
        <p:nvGrpSpPr>
          <p:cNvPr id="4" name="Group 3"/>
          <p:cNvGrpSpPr/>
          <p:nvPr/>
        </p:nvGrpSpPr>
        <p:grpSpPr>
          <a:xfrm>
            <a:off x="838200" y="428691"/>
            <a:ext cx="6718300" cy="1123377"/>
            <a:chOff x="838200" y="428691"/>
            <a:chExt cx="6718300" cy="112337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200" y="428691"/>
              <a:ext cx="1110755" cy="112337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197100" y="728769"/>
              <a:ext cx="5359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  <a:hlinkClick r:id="rId3"/>
                </a:rPr>
                <a:t>www.upir.ro</a:t>
              </a:r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  pagina </a:t>
              </a:r>
              <a:r>
                <a:rPr lang="ro-RO" sz="2800" dirty="0" err="1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noastra</a:t>
              </a:r>
              <a:r>
                <a:rPr lang="ro-RO" sz="2800" dirty="0" smtClean="0">
                  <a:latin typeface="Adobe Gothic Std B" panose="020B0800000000000000" pitchFamily="34" charset="-128"/>
                  <a:ea typeface="Adobe Gothic Std B" panose="020B0800000000000000" pitchFamily="34" charset="-128"/>
                </a:rPr>
                <a:t> </a:t>
              </a:r>
              <a:endParaRPr lang="en-US" sz="2800" dirty="0">
                <a:latin typeface="Adobe Gothic Std B" panose="020B0800000000000000" pitchFamily="34" charset="-128"/>
                <a:ea typeface="Adobe Gothic Std B" panose="020B0800000000000000" pitchFamily="34" charset="-128"/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2197100" y="1251989"/>
            <a:ext cx="8331200" cy="0"/>
          </a:xfrm>
          <a:prstGeom prst="line">
            <a:avLst/>
          </a:prstGeom>
          <a:ln w="508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3133271" y="6289452"/>
            <a:ext cx="8892394" cy="461146"/>
            <a:chOff x="3133271" y="6289452"/>
            <a:chExt cx="8892394" cy="46114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511" y="1346200"/>
            <a:ext cx="4649289" cy="309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11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615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Adobe Gothic Std B</vt:lpstr>
      <vt:lpstr>Arial</vt:lpstr>
      <vt:lpstr>Calibri</vt:lpstr>
      <vt:lpstr>Calibri Light</vt:lpstr>
      <vt:lpstr>Office Theme</vt:lpstr>
      <vt:lpstr>Uniunea Profesorilor de Informatică din România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Unitate Scolara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Uniunea Profesorilor de Informatică din România</dc:title>
  <dc:creator>Emil</dc:creator>
  <cp:lastModifiedBy>Emil</cp:lastModifiedBy>
  <cp:revision>21</cp:revision>
  <dcterms:created xsi:type="dcterms:W3CDTF">2014-09-01T14:55:58Z</dcterms:created>
  <dcterms:modified xsi:type="dcterms:W3CDTF">2014-09-09T07:35:45Z</dcterms:modified>
</cp:coreProperties>
</file>