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2" r:id="rId8"/>
    <p:sldId id="261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4080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30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84154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97777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8453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777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1467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9998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7981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9436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0751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86287-EE2A-4B3E-9021-25781F6C8CF6}" type="datetimeFigureOut">
              <a:rPr lang="en-US" smtClean="0"/>
              <a:pPr/>
              <a:t>1/7/2015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31D76-880F-41FC-B2E0-264B53DDBE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0288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.google.com/forms/d/1CXl6-q7hLAIRSx-OvgNLPjXABCRVLdERg2lcG3stVW4/viewform" TargetMode="Externa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ghrsmdaniel@yahoo.com" TargetMode="External"/><Relationship Id="rId3" Type="http://schemas.openxmlformats.org/officeDocument/2006/relationships/image" Target="../media/image2.png"/><Relationship Id="rId7" Type="http://schemas.openxmlformats.org/officeDocument/2006/relationships/hyperlink" Target="mailto:emil.onea@yahoo.com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kits.lufo.ro/cisco_netspace/" TargetMode="External"/><Relationship Id="rId5" Type="http://schemas.openxmlformats.org/officeDocument/2006/relationships/hyperlink" Target="http://www.cisco.com/web/learning/netacad/index.html" TargetMode="External"/><Relationship Id="rId4" Type="http://schemas.openxmlformats.org/officeDocument/2006/relationships/image" Target="../media/image3.jpeg"/><Relationship Id="rId9" Type="http://schemas.openxmlformats.org/officeDocument/2006/relationships/hyperlink" Target="mailto:domsaddd@yahoo.com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89199"/>
            <a:ext cx="9144000" cy="1020763"/>
          </a:xfrm>
        </p:spPr>
        <p:txBody>
          <a:bodyPr/>
          <a:lstStyle/>
          <a:p>
            <a:r>
              <a:rPr lang="en-US" b="1" dirty="0" err="1" smtClean="0"/>
              <a:t>NetSpace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423862"/>
          </a:xfrm>
        </p:spPr>
        <p:txBody>
          <a:bodyPr>
            <a:normAutofit/>
          </a:bodyPr>
          <a:lstStyle/>
          <a:p>
            <a:r>
              <a:rPr lang="en-US" dirty="0"/>
              <a:t>P</a:t>
            </a:r>
            <a:r>
              <a:rPr lang="ro-RO" dirty="0" err="1" smtClean="0"/>
              <a:t>latforma</a:t>
            </a:r>
            <a:r>
              <a:rPr lang="ro-RO" dirty="0" smtClean="0"/>
              <a:t> de învățare online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91100" y="4214296"/>
            <a:ext cx="1773242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ro-RO" b="1" i="1" dirty="0" smtClean="0"/>
              <a:t>Daniel Gherasim</a:t>
            </a:r>
            <a:endParaRPr lang="en-US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512874" y="4909774"/>
            <a:ext cx="3166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o-RO" dirty="0" smtClean="0"/>
              <a:t>Coordonator proiect</a:t>
            </a:r>
            <a:r>
              <a:rPr lang="en-US" dirty="0" smtClean="0"/>
              <a:t>: Emil </a:t>
            </a:r>
            <a:r>
              <a:rPr lang="en-US" dirty="0" err="1" smtClean="0"/>
              <a:t>Onea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88515" y="281892"/>
            <a:ext cx="4705350" cy="7239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006" y="240382"/>
            <a:ext cx="700894" cy="708858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1079500" y="949240"/>
            <a:ext cx="5517166" cy="0"/>
          </a:xfrm>
          <a:prstGeom prst="line">
            <a:avLst/>
          </a:prstGeom>
          <a:ln w="22225">
            <a:solidFill>
              <a:schemeClr val="accent6">
                <a:lumMod val="7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87438" y="566167"/>
            <a:ext cx="56092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UNIUNEA PROFESORILOR DE INFORMATICA DIN ROM</a:t>
            </a:r>
            <a:r>
              <a:rPr lang="ro-RO" sz="1600" dirty="0" smtClean="0">
                <a:latin typeface="Adobe Gothic Std B" panose="020B0800000000000000" pitchFamily="34" charset="-128"/>
                <a:ea typeface="Adobe Gothic Std B" panose="020B0800000000000000" pitchFamily="34" charset="-128"/>
              </a:rPr>
              <a:t>ÂNIA</a:t>
            </a:r>
            <a:endParaRPr lang="en-US" sz="1600" dirty="0">
              <a:latin typeface="Adobe Gothic Std B" panose="020B0800000000000000" pitchFamily="34" charset="-128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317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Pasii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de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urmat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pentru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lucrul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la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clasa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sau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in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afara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clasei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, cu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NetSpace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1371600" lvl="2" indent="-457200">
              <a:buAutoNum type="arabicPeriod"/>
            </a:pPr>
            <a:r>
              <a:rPr lang="en-US" sz="2400" i="1" dirty="0" err="1" smtClean="0"/>
              <a:t>Va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inscrieti</a:t>
            </a:r>
            <a:r>
              <a:rPr lang="en-US" sz="2400" i="1" dirty="0" smtClean="0"/>
              <a:t> la un curs de IT-Essentials, </a:t>
            </a:r>
            <a:r>
              <a:rPr lang="en-US" sz="2400" i="1" dirty="0" err="1" smtClean="0"/>
              <a:t>clasa</a:t>
            </a:r>
            <a:r>
              <a:rPr lang="en-US" sz="2400" i="1" dirty="0" smtClean="0"/>
              <a:t> de instructor </a:t>
            </a:r>
            <a:r>
              <a:rPr lang="en-US" sz="2400" i="1" dirty="0" err="1" smtClean="0"/>
              <a:t>condus</a:t>
            </a:r>
            <a:r>
              <a:rPr lang="en-US" sz="2400" i="1" dirty="0" smtClean="0"/>
              <a:t> de UPIR. </a:t>
            </a:r>
            <a:r>
              <a:rPr lang="en-US" sz="2400" i="1" dirty="0" err="1" smtClean="0"/>
              <a:t>Pentru</a:t>
            </a:r>
            <a:r>
              <a:rPr lang="en-US" sz="2400" i="1" dirty="0" smtClean="0"/>
              <a:t> a </a:t>
            </a:r>
            <a:r>
              <a:rPr lang="en-US" sz="2400" i="1" dirty="0" err="1" smtClean="0"/>
              <a:t>anunta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intentia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dvs</a:t>
            </a:r>
            <a:r>
              <a:rPr lang="en-US" sz="2400" i="1" dirty="0" smtClean="0"/>
              <a:t>., </a:t>
            </a:r>
            <a:r>
              <a:rPr lang="en-US" sz="2400" i="1" dirty="0" err="1" smtClean="0"/>
              <a:t>completati</a:t>
            </a:r>
            <a:r>
              <a:rPr lang="en-US" sz="2400" i="1" dirty="0" smtClean="0"/>
              <a:t> </a:t>
            </a:r>
            <a:r>
              <a:rPr lang="en-US" sz="2400" i="1" dirty="0" err="1" smtClean="0">
                <a:hlinkClick r:id="rId5"/>
              </a:rPr>
              <a:t>acest</a:t>
            </a:r>
            <a:r>
              <a:rPr lang="en-US" sz="2400" i="1" dirty="0" smtClean="0">
                <a:hlinkClick r:id="rId5"/>
              </a:rPr>
              <a:t> </a:t>
            </a:r>
            <a:r>
              <a:rPr lang="en-US" sz="2400" i="1" dirty="0" err="1" smtClean="0">
                <a:hlinkClick r:id="rId5"/>
              </a:rPr>
              <a:t>formular</a:t>
            </a:r>
            <a:endParaRPr lang="en-US" sz="2400" i="1" dirty="0" smtClean="0"/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Urmati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cursul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cititi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continutul</a:t>
            </a:r>
            <a:r>
              <a:rPr lang="en-US" sz="2400" i="1" dirty="0" smtClean="0"/>
              <a:t>, in </a:t>
            </a:r>
            <a:r>
              <a:rPr lang="en-US" sz="2400" i="1" dirty="0" err="1" smtClean="0"/>
              <a:t>limba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romana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sustineti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exemenele</a:t>
            </a:r>
            <a:r>
              <a:rPr lang="en-US" sz="2400" i="1" dirty="0" smtClean="0"/>
              <a:t> care </a:t>
            </a:r>
            <a:r>
              <a:rPr lang="en-US" sz="2400" i="1" dirty="0" err="1" smtClean="0"/>
              <a:t>dureaza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fiecare</a:t>
            </a:r>
            <a:r>
              <a:rPr lang="en-US" sz="2400" i="1" dirty="0" smtClean="0"/>
              <a:t>, o </a:t>
            </a:r>
            <a:r>
              <a:rPr lang="en-US" sz="2400" i="1" dirty="0" err="1" smtClean="0"/>
              <a:t>ora</a:t>
            </a:r>
            <a:r>
              <a:rPr lang="en-US" sz="2400" i="1" dirty="0" smtClean="0"/>
              <a:t>. In </a:t>
            </a:r>
            <a:r>
              <a:rPr lang="en-US" sz="2400" i="1" dirty="0" err="1" smtClean="0"/>
              <a:t>aprox</a:t>
            </a:r>
            <a:r>
              <a:rPr lang="en-US" sz="2400" i="1" dirty="0" smtClean="0"/>
              <a:t>. 2-3 </a:t>
            </a:r>
            <a:r>
              <a:rPr lang="en-US" sz="2400" i="1" dirty="0" err="1" smtClean="0"/>
              <a:t>saptamani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puteti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termina</a:t>
            </a:r>
            <a:r>
              <a:rPr lang="en-US" sz="2400" i="1" dirty="0" smtClean="0"/>
              <a:t>.</a:t>
            </a:r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Ultimul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examen</a:t>
            </a:r>
            <a:r>
              <a:rPr lang="en-US" sz="2400" i="1" dirty="0" smtClean="0"/>
              <a:t> se </a:t>
            </a:r>
            <a:r>
              <a:rPr lang="en-US" sz="2400" i="1" dirty="0" err="1" smtClean="0"/>
              <a:t>numeste</a:t>
            </a:r>
            <a:r>
              <a:rPr lang="en-US" sz="2400" i="1" dirty="0" smtClean="0"/>
              <a:t> “Orientation”</a:t>
            </a:r>
          </a:p>
          <a:p>
            <a:pPr marL="1371600" lvl="2" indent="-457200">
              <a:buAutoNum type="arabicPeriod"/>
            </a:pPr>
            <a:r>
              <a:rPr lang="en-US" sz="2400" i="1" dirty="0" smtClean="0"/>
              <a:t>Din </a:t>
            </a:r>
            <a:r>
              <a:rPr lang="en-US" sz="2400" i="1" dirty="0" err="1" smtClean="0"/>
              <a:t>momentul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certificarii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puteti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deschide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clase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puteti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creati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propria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academie</a:t>
            </a:r>
            <a:r>
              <a:rPr lang="en-US" sz="2400" b="1" i="1" dirty="0" smtClean="0">
                <a:solidFill>
                  <a:srgbClr val="FF0000"/>
                </a:solidFill>
              </a:rPr>
              <a:t>. Diploma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pe</a:t>
            </a:r>
            <a:r>
              <a:rPr lang="en-US" sz="2400" b="1" i="1" dirty="0" smtClean="0">
                <a:solidFill>
                  <a:srgbClr val="FF0000"/>
                </a:solidFill>
              </a:rPr>
              <a:t> care o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obtineti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este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recunoscuta</a:t>
            </a:r>
            <a:r>
              <a:rPr lang="en-US" sz="2400" b="1" i="1" dirty="0" smtClean="0">
                <a:solidFill>
                  <a:srgbClr val="FF0000"/>
                </a:solidFill>
              </a:rPr>
              <a:t> international.</a:t>
            </a:r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Elevii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vor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lucra</a:t>
            </a:r>
            <a:r>
              <a:rPr lang="en-US" sz="2400" i="1" dirty="0" smtClean="0"/>
              <a:t>, la </a:t>
            </a:r>
            <a:r>
              <a:rPr lang="en-US" sz="2400" i="1" dirty="0" err="1" smtClean="0"/>
              <a:t>fel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dvs</a:t>
            </a:r>
            <a:r>
              <a:rPr lang="en-US" sz="2400" i="1" dirty="0" smtClean="0"/>
              <a:t>. </a:t>
            </a:r>
            <a:r>
              <a:rPr lang="en-US" sz="2400" i="1" dirty="0" err="1"/>
              <a:t>p</a:t>
            </a:r>
            <a:r>
              <a:rPr lang="en-US" sz="2400" i="1" dirty="0" err="1" smtClean="0"/>
              <a:t>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acelasi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continut</a:t>
            </a:r>
            <a:r>
              <a:rPr lang="en-US" sz="2400" i="1" dirty="0" smtClean="0"/>
              <a:t>, cu </a:t>
            </a:r>
            <a:r>
              <a:rPr lang="en-US" sz="2400" i="1" dirty="0" err="1" smtClean="0"/>
              <a:t>aceleasi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examene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mai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putin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ultimul</a:t>
            </a:r>
            <a:r>
              <a:rPr lang="en-US" sz="2400" i="1" dirty="0" smtClean="0"/>
              <a:t>, “Orientation”</a:t>
            </a:r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Dvs</a:t>
            </a:r>
            <a:r>
              <a:rPr lang="en-US" sz="2400" i="1" dirty="0" smtClean="0"/>
              <a:t>. </a:t>
            </a:r>
            <a:r>
              <a:rPr lang="en-US" sz="2400" i="1" dirty="0" err="1" smtClean="0"/>
              <a:t>decideti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certificarea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elevilor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dupa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absolvire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iar</a:t>
            </a:r>
            <a:r>
              <a:rPr lang="en-US" sz="2400" i="1" dirty="0" smtClean="0"/>
              <a:t> diploma </a:t>
            </a:r>
            <a:r>
              <a:rPr lang="en-US" sz="2400" i="1" dirty="0" err="1" smtClean="0"/>
              <a:t>obtinuta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este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recunoscuta</a:t>
            </a:r>
            <a:r>
              <a:rPr lang="en-US" sz="2400" i="1" dirty="0" smtClean="0"/>
              <a:t> international</a:t>
            </a:r>
          </a:p>
          <a:p>
            <a:pPr marL="914400" lvl="2" indent="0">
              <a:buNone/>
            </a:pPr>
            <a:endParaRPr lang="en-US" sz="2400" i="1" dirty="0" smtClean="0"/>
          </a:p>
          <a:p>
            <a:pPr marL="1371600" lvl="2" indent="-457200">
              <a:buAutoNum type="arabicPeriod"/>
            </a:pPr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28851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Final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 marL="914400" lvl="2" indent="0">
              <a:buNone/>
            </a:pPr>
            <a:endParaRPr lang="en-US" sz="2400" i="1" dirty="0" smtClean="0"/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Folositi</a:t>
            </a:r>
            <a:r>
              <a:rPr lang="en-US" sz="2400" i="1" dirty="0" smtClean="0"/>
              <a:t> </a:t>
            </a:r>
            <a:r>
              <a:rPr lang="en-US" sz="2400" i="1" dirty="0" err="1" smtClean="0">
                <a:hlinkClick r:id="rId5"/>
              </a:rPr>
              <a:t>platforma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ca</a:t>
            </a:r>
            <a:r>
              <a:rPr lang="en-US" sz="2400" i="1" dirty="0" smtClean="0"/>
              <a:t> un instrument de </a:t>
            </a:r>
            <a:r>
              <a:rPr lang="en-US" sz="2400" i="1" dirty="0" err="1" smtClean="0"/>
              <a:t>lucru</a:t>
            </a:r>
            <a:r>
              <a:rPr lang="en-US" sz="2400" i="1" dirty="0" smtClean="0"/>
              <a:t> modern </a:t>
            </a:r>
            <a:r>
              <a:rPr lang="en-US" sz="2400" i="1" dirty="0" err="1" smtClean="0"/>
              <a:t>si</a:t>
            </a:r>
            <a:r>
              <a:rPr lang="en-US" sz="2400" i="1" dirty="0" smtClean="0"/>
              <a:t> cu un </a:t>
            </a:r>
            <a:r>
              <a:rPr lang="en-US" sz="2400" i="1" dirty="0" err="1" smtClean="0"/>
              <a:t>continut</a:t>
            </a:r>
            <a:r>
              <a:rPr lang="en-US" sz="2400" i="1" dirty="0" smtClean="0"/>
              <a:t> perfect </a:t>
            </a:r>
            <a:r>
              <a:rPr lang="en-US" sz="2400" i="1" dirty="0" err="1" smtClean="0"/>
              <a:t>adaptat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programei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competente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digitale</a:t>
            </a:r>
            <a:endParaRPr lang="en-US" sz="2400" i="1" dirty="0" smtClean="0"/>
          </a:p>
          <a:p>
            <a:pPr marL="1371600" lvl="2" indent="-457200">
              <a:buAutoNum type="arabicPeriod"/>
            </a:pPr>
            <a:r>
              <a:rPr lang="en-US" sz="2400" b="1" i="1" dirty="0" err="1" smtClean="0">
                <a:solidFill>
                  <a:srgbClr val="FF0000"/>
                </a:solidFill>
              </a:rPr>
              <a:t>Platforma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este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adaptata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pentru</a:t>
            </a:r>
            <a:r>
              <a:rPr lang="en-US" sz="2400" b="1" i="1" dirty="0" smtClean="0">
                <a:solidFill>
                  <a:srgbClr val="FF0000"/>
                </a:solidFill>
              </a:rPr>
              <a:t>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predare</a:t>
            </a:r>
            <a:r>
              <a:rPr lang="en-US" sz="2400" b="1" i="1" dirty="0" smtClean="0">
                <a:solidFill>
                  <a:srgbClr val="FF0000"/>
                </a:solidFill>
              </a:rPr>
              <a:t> TIC le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clasele</a:t>
            </a:r>
            <a:r>
              <a:rPr lang="en-US" sz="2400" b="1" i="1" dirty="0" smtClean="0">
                <a:solidFill>
                  <a:srgbClr val="FF0000"/>
                </a:solidFill>
              </a:rPr>
              <a:t> 9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si</a:t>
            </a:r>
            <a:r>
              <a:rPr lang="en-US" sz="2400" b="1" i="1" dirty="0" smtClean="0">
                <a:solidFill>
                  <a:srgbClr val="FF0000"/>
                </a:solidFill>
              </a:rPr>
              <a:t> 10, conform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programei</a:t>
            </a:r>
            <a:r>
              <a:rPr lang="en-US" sz="2400" b="1" i="1" dirty="0" smtClean="0">
                <a:solidFill>
                  <a:srgbClr val="FF0000"/>
                </a:solidFill>
              </a:rPr>
              <a:t>.</a:t>
            </a:r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Folositi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sistemul</a:t>
            </a:r>
            <a:r>
              <a:rPr lang="en-US" sz="2400" i="1" dirty="0" smtClean="0"/>
              <a:t> de </a:t>
            </a:r>
            <a:r>
              <a:rPr lang="en-US" sz="2400" i="1" dirty="0" err="1" smtClean="0"/>
              <a:t>certificare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gratuit</a:t>
            </a:r>
            <a:r>
              <a:rPr lang="en-US" sz="2400" i="1" dirty="0" smtClean="0"/>
              <a:t>, care </a:t>
            </a:r>
            <a:r>
              <a:rPr lang="en-US" sz="2400" i="1" dirty="0" err="1" smtClean="0"/>
              <a:t>aduce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avantajul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obtinerii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unei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diplome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recunoscute</a:t>
            </a:r>
            <a:r>
              <a:rPr lang="en-US" sz="2400" i="1" dirty="0" smtClean="0"/>
              <a:t> international</a:t>
            </a:r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Folositi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facilitatile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platformei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pentru</a:t>
            </a:r>
            <a:r>
              <a:rPr lang="en-US" sz="2400" i="1" dirty="0" smtClean="0"/>
              <a:t> a </a:t>
            </a:r>
            <a:r>
              <a:rPr lang="en-US" sz="2400" i="1" dirty="0" err="1" smtClean="0"/>
              <a:t>va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crea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cursurile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proprii</a:t>
            </a:r>
            <a:endParaRPr lang="en-US" sz="2400" i="1" dirty="0" smtClean="0"/>
          </a:p>
          <a:p>
            <a:pPr marL="1371600" lvl="2" indent="-457200">
              <a:buAutoNum type="arabicPeriod"/>
            </a:pPr>
            <a:r>
              <a:rPr lang="en-US" sz="2400" i="1" dirty="0" err="1" smtClean="0"/>
              <a:t>Accesati</a:t>
            </a:r>
            <a:r>
              <a:rPr lang="en-US" sz="2400" i="1" dirty="0" smtClean="0"/>
              <a:t> </a:t>
            </a:r>
            <a:r>
              <a:rPr lang="en-US" sz="2400" i="1" dirty="0" err="1" smtClean="0">
                <a:hlinkClick r:id="rId6"/>
              </a:rPr>
              <a:t>tutorialele</a:t>
            </a:r>
            <a:r>
              <a:rPr lang="en-US" sz="2400" i="1" dirty="0" smtClean="0">
                <a:hlinkClick r:id="rId6"/>
              </a:rPr>
              <a:t> </a:t>
            </a:r>
            <a:r>
              <a:rPr lang="en-US" sz="2400" i="1" dirty="0" err="1" smtClean="0">
                <a:hlinkClick r:id="rId6"/>
              </a:rPr>
              <a:t>construite</a:t>
            </a:r>
            <a:r>
              <a:rPr lang="en-US" sz="2400" i="1" dirty="0" smtClean="0">
                <a:hlinkClick r:id="rId6"/>
              </a:rPr>
              <a:t> special </a:t>
            </a:r>
            <a:r>
              <a:rPr lang="en-US" sz="2400" i="1" dirty="0" err="1" smtClean="0"/>
              <a:t>pentru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dvs</a:t>
            </a:r>
            <a:r>
              <a:rPr lang="en-US" sz="2400" i="1" dirty="0" smtClean="0"/>
              <a:t>.</a:t>
            </a:r>
          </a:p>
          <a:p>
            <a:pPr marL="1371600" lvl="2" indent="-457200">
              <a:buAutoNum type="arabicPeriod"/>
            </a:pPr>
            <a:endParaRPr lang="en-US" sz="2400" i="1" dirty="0"/>
          </a:p>
          <a:p>
            <a:pPr marL="914400" lvl="2" indent="0">
              <a:buNone/>
            </a:pPr>
            <a:r>
              <a:rPr lang="en-US" sz="2400" i="1" dirty="0" smtClean="0"/>
              <a:t>Contact: </a:t>
            </a:r>
            <a:r>
              <a:rPr lang="en-US" sz="2400" i="1" dirty="0" smtClean="0">
                <a:hlinkClick r:id="rId7"/>
              </a:rPr>
              <a:t>emil.onea@yahoo.com</a:t>
            </a:r>
            <a:r>
              <a:rPr lang="en-US" sz="2400" i="1" dirty="0" smtClean="0"/>
              <a:t> </a:t>
            </a:r>
            <a:r>
              <a:rPr lang="en-US" sz="2400" i="1" dirty="0" smtClean="0">
                <a:hlinkClick r:id="rId8"/>
              </a:rPr>
              <a:t>ghrsmdaniel@yahoo.com</a:t>
            </a:r>
            <a:r>
              <a:rPr lang="en-US" sz="2400" i="1" dirty="0" smtClean="0"/>
              <a:t> </a:t>
            </a:r>
            <a:r>
              <a:rPr lang="en-US" sz="2400" i="1" dirty="0" smtClean="0">
                <a:hlinkClick r:id="rId9"/>
              </a:rPr>
              <a:t>domsaddd@yahoo.com</a:t>
            </a:r>
            <a:endParaRPr lang="en-US" sz="2400" i="1" dirty="0" smtClean="0"/>
          </a:p>
          <a:p>
            <a:pPr marL="914400" lvl="2" indent="0">
              <a:buNone/>
            </a:pPr>
            <a:endParaRPr lang="en-US" sz="2400" i="1" dirty="0" smtClean="0"/>
          </a:p>
          <a:p>
            <a:pPr marL="1371600" lvl="2" indent="-457200">
              <a:buAutoNum type="arabicPeriod"/>
            </a:pPr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80860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Ce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este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NetSpace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600" dirty="0" smtClean="0"/>
              <a:t>O </a:t>
            </a:r>
            <a:r>
              <a:rPr lang="en-US" sz="2600" dirty="0" err="1" smtClean="0"/>
              <a:t>platforma</a:t>
            </a:r>
            <a:r>
              <a:rPr lang="en-US" sz="2600" dirty="0" smtClean="0"/>
              <a:t> de </a:t>
            </a:r>
            <a:r>
              <a:rPr lang="en-US" sz="2600" dirty="0" err="1" smtClean="0"/>
              <a:t>invatamant</a:t>
            </a:r>
            <a:r>
              <a:rPr lang="en-US" sz="2600" dirty="0" smtClean="0"/>
              <a:t> online </a:t>
            </a:r>
            <a:r>
              <a:rPr lang="en-US" sz="2600" dirty="0" err="1" smtClean="0"/>
              <a:t>oferita</a:t>
            </a:r>
            <a:r>
              <a:rPr lang="en-US" sz="2600" dirty="0" smtClean="0"/>
              <a:t> </a:t>
            </a:r>
            <a:r>
              <a:rPr lang="en-US" sz="2600" dirty="0" err="1" smtClean="0"/>
              <a:t>gratuit</a:t>
            </a:r>
            <a:r>
              <a:rPr lang="en-US" sz="2600" dirty="0" smtClean="0"/>
              <a:t> de Cisco System </a:t>
            </a:r>
            <a:r>
              <a:rPr lang="en-US" sz="2600" dirty="0" err="1" smtClean="0"/>
              <a:t>prin</a:t>
            </a:r>
            <a:r>
              <a:rPr lang="en-US" sz="2600" dirty="0" smtClean="0"/>
              <a:t> </a:t>
            </a:r>
            <a:r>
              <a:rPr lang="en-US" sz="2600" dirty="0" err="1" smtClean="0"/>
              <a:t>programul</a:t>
            </a:r>
            <a:r>
              <a:rPr lang="en-US" sz="2600" dirty="0" smtClean="0"/>
              <a:t> Cisco Networking Academy</a:t>
            </a:r>
          </a:p>
          <a:p>
            <a:r>
              <a:rPr lang="en-US" sz="2600" dirty="0" smtClean="0"/>
              <a:t>Este </a:t>
            </a:r>
            <a:r>
              <a:rPr lang="en-US" sz="2600" dirty="0" err="1" smtClean="0"/>
              <a:t>folosita</a:t>
            </a:r>
            <a:r>
              <a:rPr lang="en-US" sz="2600" dirty="0" smtClean="0"/>
              <a:t> in Romania, in </a:t>
            </a:r>
            <a:r>
              <a:rPr lang="en-US" sz="2600" dirty="0" err="1" smtClean="0"/>
              <a:t>mai</a:t>
            </a:r>
            <a:r>
              <a:rPr lang="en-US" sz="2600" dirty="0" smtClean="0"/>
              <a:t> </a:t>
            </a:r>
            <a:r>
              <a:rPr lang="en-US" sz="2600" dirty="0" err="1" smtClean="0"/>
              <a:t>multe</a:t>
            </a:r>
            <a:r>
              <a:rPr lang="en-US" sz="2600" dirty="0" smtClean="0"/>
              <a:t> </a:t>
            </a:r>
            <a:r>
              <a:rPr lang="en-US" sz="2600" dirty="0" err="1" smtClean="0"/>
              <a:t>versiuni</a:t>
            </a:r>
            <a:r>
              <a:rPr lang="en-US" sz="2600" dirty="0" smtClean="0"/>
              <a:t>, din 1999</a:t>
            </a:r>
          </a:p>
          <a:p>
            <a:r>
              <a:rPr lang="en-US" sz="2600" dirty="0" err="1" smtClean="0"/>
              <a:t>Utilizatori</a:t>
            </a:r>
            <a:r>
              <a:rPr lang="en-US" sz="2600" dirty="0" smtClean="0"/>
              <a:t> </a:t>
            </a:r>
            <a:r>
              <a:rPr lang="en-US" sz="2600" dirty="0" err="1" smtClean="0"/>
              <a:t>aproximativi</a:t>
            </a:r>
            <a:r>
              <a:rPr lang="en-US" sz="2600" dirty="0" smtClean="0"/>
              <a:t> </a:t>
            </a:r>
            <a:r>
              <a:rPr lang="en-US" sz="2600" dirty="0" err="1" smtClean="0"/>
              <a:t>pe</a:t>
            </a:r>
            <a:r>
              <a:rPr lang="en-US" sz="2600" dirty="0" smtClean="0"/>
              <a:t> </a:t>
            </a:r>
            <a:r>
              <a:rPr lang="en-US" sz="2600" dirty="0" err="1" smtClean="0"/>
              <a:t>toata</a:t>
            </a:r>
            <a:r>
              <a:rPr lang="en-US" sz="2600" dirty="0" smtClean="0"/>
              <a:t> </a:t>
            </a:r>
            <a:r>
              <a:rPr lang="en-US" sz="2600" dirty="0" err="1" smtClean="0"/>
              <a:t>planeta</a:t>
            </a:r>
            <a:r>
              <a:rPr lang="en-US" sz="2600" dirty="0" smtClean="0"/>
              <a:t>, </a:t>
            </a:r>
            <a:r>
              <a:rPr lang="en-US" sz="2600" dirty="0" err="1" smtClean="0"/>
              <a:t>peste</a:t>
            </a:r>
            <a:r>
              <a:rPr lang="en-US" sz="2600" dirty="0" smtClean="0"/>
              <a:t>  1,5 million</a:t>
            </a:r>
          </a:p>
          <a:p>
            <a:r>
              <a:rPr lang="en-US" sz="2600" dirty="0" err="1" smtClean="0"/>
              <a:t>Utilizatori</a:t>
            </a:r>
            <a:r>
              <a:rPr lang="en-US" sz="2600" dirty="0" smtClean="0"/>
              <a:t> </a:t>
            </a:r>
            <a:r>
              <a:rPr lang="ro-RO" sz="2600" dirty="0" err="1" smtClean="0"/>
              <a:t>inregistrati</a:t>
            </a:r>
            <a:r>
              <a:rPr lang="ro-RO" sz="2600" dirty="0" smtClean="0"/>
              <a:t> si </a:t>
            </a:r>
            <a:r>
              <a:rPr lang="ro-RO" sz="2600" dirty="0" err="1" smtClean="0"/>
              <a:t>certificati</a:t>
            </a:r>
            <a:r>
              <a:rPr lang="ro-RO" sz="2600" dirty="0" smtClean="0"/>
              <a:t> </a:t>
            </a:r>
            <a:r>
              <a:rPr lang="en-US" sz="2600" dirty="0" smtClean="0"/>
              <a:t>in Romania, </a:t>
            </a:r>
            <a:r>
              <a:rPr lang="en-US" sz="2600" dirty="0" err="1" smtClean="0"/>
              <a:t>peste</a:t>
            </a:r>
            <a:r>
              <a:rPr lang="en-US" sz="2600" dirty="0" smtClean="0"/>
              <a:t> 70.000</a:t>
            </a:r>
            <a:r>
              <a:rPr lang="ro-RO" sz="2600" dirty="0" smtClean="0"/>
              <a:t>. 82% sunt elevi din licee. </a:t>
            </a:r>
          </a:p>
          <a:p>
            <a:endParaRPr lang="ro-RO" sz="2600" dirty="0"/>
          </a:p>
          <a:p>
            <a:pPr marL="0" indent="0">
              <a:buNone/>
            </a:pPr>
            <a:r>
              <a:rPr lang="ro-RO" sz="2600" dirty="0" smtClean="0"/>
              <a:t>Exemplu de buna practica</a:t>
            </a:r>
            <a:r>
              <a:rPr lang="en-US" sz="2600" b="1" dirty="0" smtClean="0">
                <a:solidFill>
                  <a:srgbClr val="FF0000"/>
                </a:solidFill>
              </a:rPr>
              <a:t>: </a:t>
            </a:r>
            <a:r>
              <a:rPr lang="en-US" sz="2600" b="1" dirty="0" err="1" smtClean="0">
                <a:solidFill>
                  <a:srgbClr val="FF0000"/>
                </a:solidFill>
              </a:rPr>
              <a:t>Dorin</a:t>
            </a:r>
            <a:r>
              <a:rPr lang="en-US" sz="2600" b="1" dirty="0" smtClean="0">
                <a:solidFill>
                  <a:srgbClr val="FF0000"/>
                </a:solidFill>
              </a:rPr>
              <a:t> Pena, </a:t>
            </a:r>
            <a:r>
              <a:rPr lang="en-US" sz="2600" b="1" dirty="0" err="1" smtClean="0">
                <a:solidFill>
                  <a:srgbClr val="FF0000"/>
                </a:solidFill>
              </a:rPr>
              <a:t>mangerul</a:t>
            </a:r>
            <a:r>
              <a:rPr lang="en-US" sz="2600" b="1" dirty="0" smtClean="0">
                <a:solidFill>
                  <a:srgbClr val="FF0000"/>
                </a:solidFill>
              </a:rPr>
              <a:t> CISCO Romania </a:t>
            </a:r>
            <a:r>
              <a:rPr lang="en-US" sz="2600" b="1" dirty="0" err="1" smtClean="0">
                <a:solidFill>
                  <a:srgbClr val="FF0000"/>
                </a:solidFill>
              </a:rPr>
              <a:t>este</a:t>
            </a:r>
            <a:r>
              <a:rPr lang="en-US" sz="2600" b="1" dirty="0" smtClean="0">
                <a:solidFill>
                  <a:srgbClr val="FF0000"/>
                </a:solidFill>
              </a:rPr>
              <a:t> absolvent al </a:t>
            </a:r>
            <a:r>
              <a:rPr lang="en-US" sz="2600" b="1" dirty="0" err="1" smtClean="0">
                <a:solidFill>
                  <a:srgbClr val="FF0000"/>
                </a:solidFill>
              </a:rPr>
              <a:t>cursurilor</a:t>
            </a:r>
            <a:r>
              <a:rPr lang="en-US" sz="2600" b="1" dirty="0" smtClean="0">
                <a:solidFill>
                  <a:srgbClr val="FF0000"/>
                </a:solidFill>
              </a:rPr>
              <a:t> CISCO </a:t>
            </a:r>
            <a:r>
              <a:rPr lang="en-US" sz="2600" b="1" dirty="0" err="1" smtClean="0">
                <a:solidFill>
                  <a:srgbClr val="FF0000"/>
                </a:solidFill>
              </a:rPr>
              <a:t>pe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platforma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folosita</a:t>
            </a:r>
            <a:r>
              <a:rPr lang="en-US" sz="2600" b="1" dirty="0" smtClean="0">
                <a:solidFill>
                  <a:srgbClr val="FF0000"/>
                </a:solidFill>
              </a:rPr>
              <a:t> in </a:t>
            </a:r>
            <a:r>
              <a:rPr lang="en-US" sz="2600" b="1" dirty="0" err="1" smtClean="0">
                <a:solidFill>
                  <a:srgbClr val="FF0000"/>
                </a:solidFill>
              </a:rPr>
              <a:t>liceul</a:t>
            </a:r>
            <a:r>
              <a:rPr lang="en-US" sz="2600" b="1" dirty="0" smtClean="0">
                <a:solidFill>
                  <a:srgbClr val="FF0000"/>
                </a:solidFill>
              </a:rPr>
              <a:t> in care a </a:t>
            </a:r>
            <a:r>
              <a:rPr lang="en-US" sz="2600" b="1" dirty="0" err="1" smtClean="0">
                <a:solidFill>
                  <a:srgbClr val="FF0000"/>
                </a:solidFill>
              </a:rPr>
              <a:t>absolvit</a:t>
            </a:r>
            <a:r>
              <a:rPr lang="en-US" sz="2600" b="1" dirty="0" smtClean="0">
                <a:solidFill>
                  <a:srgbClr val="FF0000"/>
                </a:solidFill>
              </a:rPr>
              <a:t>: CN. </a:t>
            </a:r>
            <a:r>
              <a:rPr lang="en-US" sz="2600" b="1" dirty="0" err="1" smtClean="0">
                <a:solidFill>
                  <a:srgbClr val="FF0000"/>
                </a:solidFill>
              </a:rPr>
              <a:t>I.L.Caragiale</a:t>
            </a:r>
            <a:r>
              <a:rPr lang="en-US" sz="2600" b="1" dirty="0" smtClean="0">
                <a:solidFill>
                  <a:srgbClr val="FF0000"/>
                </a:solidFill>
              </a:rPr>
              <a:t>, Ploiesti.</a:t>
            </a:r>
            <a:endParaRPr lang="en-US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862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Cine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poate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folosi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600" dirty="0" err="1" smtClean="0"/>
              <a:t>Orice</a:t>
            </a:r>
            <a:r>
              <a:rPr lang="en-US" sz="2600" dirty="0" smtClean="0"/>
              <a:t> </a:t>
            </a:r>
            <a:r>
              <a:rPr lang="en-US" sz="2600" dirty="0" err="1" smtClean="0"/>
              <a:t>profesor</a:t>
            </a:r>
            <a:r>
              <a:rPr lang="en-US" sz="2600" dirty="0" smtClean="0"/>
              <a:t> </a:t>
            </a:r>
            <a:r>
              <a:rPr lang="en-US" sz="2600" dirty="0" err="1" smtClean="0"/>
              <a:t>inscris</a:t>
            </a:r>
            <a:r>
              <a:rPr lang="en-US" sz="2600" dirty="0" smtClean="0"/>
              <a:t> </a:t>
            </a:r>
            <a:r>
              <a:rPr lang="en-US" sz="2600" dirty="0" err="1" smtClean="0"/>
              <a:t>intr</a:t>
            </a:r>
            <a:r>
              <a:rPr lang="en-US" sz="2600" dirty="0" smtClean="0"/>
              <a:t>-un program de </a:t>
            </a:r>
            <a:r>
              <a:rPr lang="en-US" sz="2600" dirty="0" err="1" smtClean="0"/>
              <a:t>instruire</a:t>
            </a:r>
            <a:endParaRPr lang="en-US" sz="2600" dirty="0" smtClean="0"/>
          </a:p>
          <a:p>
            <a:r>
              <a:rPr lang="en-US" sz="2600" dirty="0" err="1" smtClean="0"/>
              <a:t>Orice</a:t>
            </a:r>
            <a:r>
              <a:rPr lang="en-US" sz="2600" dirty="0" smtClean="0"/>
              <a:t> </a:t>
            </a:r>
            <a:r>
              <a:rPr lang="en-US" sz="2600" dirty="0" err="1" smtClean="0"/>
              <a:t>elev</a:t>
            </a:r>
            <a:r>
              <a:rPr lang="en-US" sz="2600" dirty="0" smtClean="0"/>
              <a:t> </a:t>
            </a:r>
            <a:r>
              <a:rPr lang="en-US" sz="2600" dirty="0" err="1" smtClean="0"/>
              <a:t>inscris</a:t>
            </a:r>
            <a:r>
              <a:rPr lang="en-US" sz="2600" dirty="0" smtClean="0"/>
              <a:t> </a:t>
            </a:r>
            <a:r>
              <a:rPr lang="en-US" sz="2600" dirty="0" err="1" smtClean="0"/>
              <a:t>intr</a:t>
            </a:r>
            <a:r>
              <a:rPr lang="en-US" sz="2600" dirty="0" smtClean="0"/>
              <a:t>-o </a:t>
            </a:r>
            <a:r>
              <a:rPr lang="en-US" sz="2600" dirty="0" err="1" smtClean="0"/>
              <a:t>clasa</a:t>
            </a:r>
            <a:r>
              <a:rPr lang="en-US" sz="2600" dirty="0" smtClean="0"/>
              <a:t>/</a:t>
            </a:r>
            <a:r>
              <a:rPr lang="en-US" sz="2600" dirty="0" err="1" smtClean="0"/>
              <a:t>grupa</a:t>
            </a:r>
            <a:endParaRPr lang="en-US" sz="2600" dirty="0" smtClean="0"/>
          </a:p>
          <a:p>
            <a:r>
              <a:rPr lang="en-US" sz="2600" dirty="0" err="1" smtClean="0"/>
              <a:t>Orice</a:t>
            </a:r>
            <a:r>
              <a:rPr lang="en-US" sz="2600" dirty="0" smtClean="0"/>
              <a:t> </a:t>
            </a:r>
            <a:r>
              <a:rPr lang="en-US" sz="2600" dirty="0" err="1" smtClean="0"/>
              <a:t>persoana</a:t>
            </a:r>
            <a:r>
              <a:rPr lang="en-US" sz="2600" dirty="0" smtClean="0"/>
              <a:t> </a:t>
            </a:r>
            <a:r>
              <a:rPr lang="en-US" sz="2600" dirty="0" err="1" smtClean="0"/>
              <a:t>intersata</a:t>
            </a:r>
            <a:r>
              <a:rPr lang="en-US" sz="2600" dirty="0" smtClean="0"/>
              <a:t> de un curs de </a:t>
            </a:r>
            <a:r>
              <a:rPr lang="en-US" sz="2600" dirty="0" err="1" smtClean="0"/>
              <a:t>calificare</a:t>
            </a:r>
            <a:r>
              <a:rPr lang="en-US" sz="2600" dirty="0" smtClean="0"/>
              <a:t> in </a:t>
            </a:r>
            <a:r>
              <a:rPr lang="en-US" sz="2600" dirty="0" err="1" smtClean="0"/>
              <a:t>calculatoare</a:t>
            </a:r>
            <a:r>
              <a:rPr lang="en-US" sz="2600" dirty="0" smtClean="0"/>
              <a:t> </a:t>
            </a:r>
            <a:r>
              <a:rPr lang="en-US" sz="2600" dirty="0" err="1" smtClean="0"/>
              <a:t>si</a:t>
            </a:r>
            <a:r>
              <a:rPr lang="en-US" sz="2600" dirty="0" smtClean="0"/>
              <a:t> </a:t>
            </a:r>
            <a:r>
              <a:rPr lang="en-US" sz="2600" dirty="0" err="1" smtClean="0"/>
              <a:t>retele</a:t>
            </a:r>
            <a:endParaRPr lang="ro-RO" sz="2600" dirty="0" smtClean="0"/>
          </a:p>
          <a:p>
            <a:r>
              <a:rPr lang="ro-RO" sz="2600" dirty="0" smtClean="0"/>
              <a:t>Orice persoana care </a:t>
            </a:r>
            <a:r>
              <a:rPr lang="ro-RO" sz="2600" dirty="0" err="1" smtClean="0"/>
              <a:t>doreste</a:t>
            </a:r>
            <a:r>
              <a:rPr lang="ro-RO" sz="2600" dirty="0" smtClean="0"/>
              <a:t> o </a:t>
            </a:r>
            <a:r>
              <a:rPr lang="ro-RO" sz="2600" b="1" dirty="0" smtClean="0"/>
              <a:t>atestare profesionala</a:t>
            </a:r>
            <a:r>
              <a:rPr lang="ro-RO" sz="2600" dirty="0" smtClean="0"/>
              <a:t>, mai ales in </a:t>
            </a:r>
            <a:r>
              <a:rPr lang="ro-RO" sz="2600" dirty="0" err="1" smtClean="0"/>
              <a:t>retele</a:t>
            </a:r>
            <a:r>
              <a:rPr lang="ro-RO" sz="2600" dirty="0" smtClean="0"/>
              <a:t>. Atestarea profesionala, </a:t>
            </a:r>
            <a:r>
              <a:rPr lang="ro-RO" sz="2600" dirty="0" err="1" smtClean="0"/>
              <a:t>networking</a:t>
            </a:r>
            <a:r>
              <a:rPr lang="ro-RO" sz="2600" dirty="0" smtClean="0"/>
              <a:t>, este asimilata </a:t>
            </a:r>
            <a:r>
              <a:rPr lang="ro-RO" sz="2600" dirty="0" err="1" smtClean="0"/>
              <a:t>calificarii</a:t>
            </a:r>
            <a:r>
              <a:rPr lang="ro-RO" sz="2600" dirty="0" smtClean="0"/>
              <a:t> de tehnician.</a:t>
            </a:r>
            <a:endParaRPr lang="en-US" sz="2600" dirty="0" smtClean="0"/>
          </a:p>
          <a:p>
            <a:endParaRPr lang="ro-RO" sz="2600" dirty="0" smtClean="0"/>
          </a:p>
          <a:p>
            <a:pPr marL="0" indent="0">
              <a:buNone/>
            </a:pPr>
            <a:r>
              <a:rPr lang="ro-RO" sz="2600" b="1" dirty="0" smtClean="0">
                <a:solidFill>
                  <a:srgbClr val="FF0000"/>
                </a:solidFill>
              </a:rPr>
              <a:t>CISCO </a:t>
            </a:r>
            <a:r>
              <a:rPr lang="ro-RO" sz="2600" b="1" dirty="0" err="1" smtClean="0">
                <a:solidFill>
                  <a:srgbClr val="FF0000"/>
                </a:solidFill>
              </a:rPr>
              <a:t>ofera</a:t>
            </a:r>
            <a:r>
              <a:rPr lang="ro-RO" sz="2600" b="1" dirty="0" smtClean="0">
                <a:solidFill>
                  <a:srgbClr val="FF0000"/>
                </a:solidFill>
              </a:rPr>
              <a:t> astfel o oportunitate de cariera IT pe un domeniu extrem de solicitat pe </a:t>
            </a:r>
            <a:r>
              <a:rPr lang="ro-RO" sz="2600" b="1" dirty="0" err="1" smtClean="0">
                <a:solidFill>
                  <a:srgbClr val="FF0000"/>
                </a:solidFill>
              </a:rPr>
              <a:t>piata</a:t>
            </a:r>
            <a:r>
              <a:rPr lang="ro-RO" sz="2600" b="1" dirty="0" smtClean="0">
                <a:solidFill>
                  <a:srgbClr val="FF0000"/>
                </a:solidFill>
              </a:rPr>
              <a:t> muncii.</a:t>
            </a:r>
            <a:endParaRPr lang="en-US" sz="2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7418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Avantaje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cursuri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o-RO" dirty="0"/>
              <a:t>Crearea unui curs personalizat in </a:t>
            </a:r>
            <a:r>
              <a:rPr lang="ro-RO" dirty="0" err="1"/>
              <a:t>functie</a:t>
            </a:r>
            <a:r>
              <a:rPr lang="ro-RO" dirty="0"/>
              <a:t> de grupa si formator (</a:t>
            </a:r>
            <a:r>
              <a:rPr lang="ro-RO" dirty="0" err="1"/>
              <a:t>continutul</a:t>
            </a:r>
            <a:r>
              <a:rPr lang="ro-RO" dirty="0"/>
              <a:t> poate fi adaptat pentru orice disciplina);</a:t>
            </a:r>
            <a:endParaRPr lang="en-US" dirty="0"/>
          </a:p>
          <a:p>
            <a:pPr lvl="0"/>
            <a:r>
              <a:rPr lang="ro-RO" dirty="0"/>
              <a:t>In crearea cursului pot fi folosite resurse externe:</a:t>
            </a:r>
            <a:endParaRPr lang="en-US" dirty="0"/>
          </a:p>
          <a:p>
            <a:pPr lvl="1"/>
            <a:r>
              <a:rPr lang="ro-RO" dirty="0"/>
              <a:t>Coduri incorporate din </a:t>
            </a:r>
            <a:r>
              <a:rPr lang="ro-RO" dirty="0" err="1"/>
              <a:t>youtube</a:t>
            </a:r>
            <a:r>
              <a:rPr lang="ro-RO" dirty="0"/>
              <a:t>, enciclopedii, librarii, resurse puse la </a:t>
            </a:r>
            <a:r>
              <a:rPr lang="ro-RO" dirty="0" err="1"/>
              <a:t>dispozitie</a:t>
            </a:r>
            <a:r>
              <a:rPr lang="ro-RO" dirty="0"/>
              <a:t> de </a:t>
            </a:r>
            <a:r>
              <a:rPr lang="ro-RO" dirty="0" err="1"/>
              <a:t>universitati</a:t>
            </a:r>
            <a:r>
              <a:rPr lang="ro-RO" dirty="0"/>
              <a:t> celebre din toata lumea;</a:t>
            </a:r>
            <a:endParaRPr lang="en-US" dirty="0"/>
          </a:p>
          <a:p>
            <a:pPr lvl="1"/>
            <a:r>
              <a:rPr lang="ro-RO" dirty="0"/>
              <a:t>Instrumente pentru creare grafice/diagrame;</a:t>
            </a:r>
            <a:endParaRPr lang="en-US" dirty="0"/>
          </a:p>
          <a:p>
            <a:pPr lvl="0"/>
            <a:r>
              <a:rPr lang="ro-RO" dirty="0"/>
              <a:t>In curs pot fi integrate fise de lucru, teste</a:t>
            </a:r>
            <a:r>
              <a:rPr lang="ro-RO" dirty="0" smtClean="0"/>
              <a:t>;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b="1" dirty="0" err="1" smtClean="0">
                <a:solidFill>
                  <a:srgbClr val="FF0000"/>
                </a:solidFill>
              </a:rPr>
              <a:t>Orice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profesor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indiferent</a:t>
            </a:r>
            <a:r>
              <a:rPr lang="en-US" b="1" dirty="0" smtClean="0">
                <a:solidFill>
                  <a:srgbClr val="FF0000"/>
                </a:solidFill>
              </a:rPr>
              <a:t> de </a:t>
            </a:r>
            <a:r>
              <a:rPr lang="en-US" b="1" dirty="0" err="1" smtClean="0">
                <a:solidFill>
                  <a:srgbClr val="FF0000"/>
                </a:solidFill>
              </a:rPr>
              <a:t>specialitate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poate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folosi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platforma</a:t>
            </a:r>
            <a:r>
              <a:rPr lang="en-US" b="1" dirty="0" smtClean="0">
                <a:solidFill>
                  <a:srgbClr val="FF0000"/>
                </a:solidFill>
              </a:rPr>
              <a:t>.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875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Avantaje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clasa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grupa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o-RO" dirty="0"/>
              <a:t>Pentru fiecare clasa pot fi generate </a:t>
            </a:r>
            <a:r>
              <a:rPr lang="ro-RO" dirty="0" err="1"/>
              <a:t>discutii</a:t>
            </a:r>
            <a:r>
              <a:rPr lang="ro-RO" dirty="0"/>
              <a:t>, exista mesagerie, pot fi lansate diferite </a:t>
            </a:r>
            <a:r>
              <a:rPr lang="ro-RO" dirty="0" err="1"/>
              <a:t>anunturi</a:t>
            </a:r>
            <a:r>
              <a:rPr lang="ro-RO" dirty="0"/>
              <a:t>;</a:t>
            </a:r>
            <a:endParaRPr lang="en-US" dirty="0"/>
          </a:p>
          <a:p>
            <a:pPr lvl="0"/>
            <a:r>
              <a:rPr lang="ro-RO" dirty="0"/>
              <a:t>Pentru elevii </a:t>
            </a:r>
            <a:r>
              <a:rPr lang="ro-RO" dirty="0" err="1"/>
              <a:t>inscrisi</a:t>
            </a:r>
            <a:r>
              <a:rPr lang="ro-RO" dirty="0"/>
              <a:t> </a:t>
            </a:r>
            <a:r>
              <a:rPr lang="ro-RO" dirty="0" err="1"/>
              <a:t>intr-o</a:t>
            </a:r>
            <a:r>
              <a:rPr lang="ro-RO" dirty="0"/>
              <a:t> clasa sunt create in mod automat statistici care </a:t>
            </a:r>
            <a:r>
              <a:rPr lang="ro-RO" dirty="0" err="1"/>
              <a:t>evidentiaza</a:t>
            </a:r>
            <a:r>
              <a:rPr lang="ro-RO" dirty="0"/>
              <a:t> timpul petrecut pe platforma, </a:t>
            </a:r>
            <a:r>
              <a:rPr lang="ro-RO" dirty="0" err="1"/>
              <a:t>numarul</a:t>
            </a:r>
            <a:r>
              <a:rPr lang="ro-RO" dirty="0"/>
              <a:t> de </a:t>
            </a:r>
            <a:r>
              <a:rPr lang="ro-RO" dirty="0" err="1"/>
              <a:t>acesari</a:t>
            </a:r>
            <a:r>
              <a:rPr lang="ro-RO" dirty="0"/>
              <a:t>, paginile </a:t>
            </a:r>
            <a:r>
              <a:rPr lang="ro-RO" dirty="0" smtClean="0"/>
              <a:t>deschise</a:t>
            </a:r>
            <a:r>
              <a:rPr lang="en-US" dirty="0" smtClean="0"/>
              <a:t>, </a:t>
            </a:r>
            <a:r>
              <a:rPr lang="en-US" dirty="0" err="1" smtClean="0"/>
              <a:t>rezultate</a:t>
            </a:r>
            <a:r>
              <a:rPr lang="en-US" dirty="0" smtClean="0"/>
              <a:t> </a:t>
            </a:r>
            <a:r>
              <a:rPr lang="en-US" dirty="0" err="1" smtClean="0"/>
              <a:t>examene</a:t>
            </a:r>
            <a:r>
              <a:rPr lang="ro-RO" dirty="0" smtClean="0"/>
              <a:t>... Etc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	</a:t>
            </a:r>
            <a:r>
              <a:rPr lang="en-US" b="1" dirty="0" err="1" smtClean="0">
                <a:solidFill>
                  <a:srgbClr val="FF0000"/>
                </a:solidFill>
              </a:rPr>
              <a:t>Avem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instrumentele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cele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mai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moderne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colaborative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pentru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lucrul</a:t>
            </a:r>
            <a:r>
              <a:rPr lang="en-US" b="1" dirty="0" smtClean="0">
                <a:solidFill>
                  <a:srgbClr val="FF0000"/>
                </a:solidFill>
              </a:rPr>
              <a:t> la </a:t>
            </a:r>
            <a:r>
              <a:rPr lang="en-US" b="1" dirty="0" err="1" smtClean="0">
                <a:solidFill>
                  <a:srgbClr val="FF0000"/>
                </a:solidFill>
              </a:rPr>
              <a:t>clasa</a:t>
            </a:r>
            <a:r>
              <a:rPr lang="en-US" b="1" dirty="0" smtClean="0">
                <a:solidFill>
                  <a:srgbClr val="FF0000"/>
                </a:solidFill>
              </a:rPr>
              <a:t>. 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977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Avantaje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examinare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lvl="0"/>
            <a:r>
              <a:rPr lang="ro-RO" sz="2400" dirty="0"/>
              <a:t>Rezultatul testelor este </a:t>
            </a:r>
            <a:r>
              <a:rPr lang="ro-RO" sz="2400" dirty="0" err="1"/>
              <a:t>afisat</a:t>
            </a:r>
            <a:r>
              <a:rPr lang="ro-RO" sz="2400" dirty="0"/>
              <a:t> in timp real si se poate stabili </a:t>
            </a:r>
            <a:r>
              <a:rPr lang="ro-RO" sz="2400" dirty="0" err="1"/>
              <a:t>numarul</a:t>
            </a:r>
            <a:r>
              <a:rPr lang="ro-RO" sz="2400" dirty="0"/>
              <a:t> de </a:t>
            </a:r>
            <a:r>
              <a:rPr lang="ro-RO" sz="2400" dirty="0" err="1"/>
              <a:t>incercari</a:t>
            </a:r>
            <a:r>
              <a:rPr lang="ro-RO" sz="2400" dirty="0"/>
              <a:t> pentru fiecare student/test;</a:t>
            </a:r>
            <a:endParaRPr lang="en-US" sz="2400" dirty="0"/>
          </a:p>
          <a:p>
            <a:pPr lvl="0"/>
            <a:r>
              <a:rPr lang="ro-RO" sz="2400" dirty="0" err="1"/>
              <a:t>Situatia</a:t>
            </a:r>
            <a:r>
              <a:rPr lang="ro-RO" sz="2400" dirty="0"/>
              <a:t> elevilor este reflectata </a:t>
            </a:r>
            <a:r>
              <a:rPr lang="ro-RO" sz="2400" dirty="0" err="1"/>
              <a:t>intr</a:t>
            </a:r>
            <a:r>
              <a:rPr lang="ro-RO" sz="2400" dirty="0"/>
              <a:t>-un catalog in care sunt specificate toate rezultatele de la fiecare examen/capitol (se </a:t>
            </a:r>
            <a:r>
              <a:rPr lang="ro-RO" sz="2400" dirty="0" err="1"/>
              <a:t>genereaza</a:t>
            </a:r>
            <a:r>
              <a:rPr lang="ro-RO" sz="2400" dirty="0"/>
              <a:t> automat; profesorul nu trebuie sa lucreze special pentru acest lucru</a:t>
            </a:r>
            <a:r>
              <a:rPr lang="ro-RO" sz="2400" dirty="0" smtClean="0"/>
              <a:t>);</a:t>
            </a:r>
            <a:endParaRPr lang="en-US" sz="2400" dirty="0" smtClean="0"/>
          </a:p>
          <a:p>
            <a:pPr lvl="0"/>
            <a:endParaRPr lang="en-US" sz="2400" dirty="0"/>
          </a:p>
          <a:p>
            <a:pPr marL="0" lvl="0" indent="0"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</a:t>
            </a:r>
            <a:r>
              <a:rPr lang="en-US" sz="2400" b="1" dirty="0" err="1" smtClean="0">
                <a:solidFill>
                  <a:srgbClr val="FF0000"/>
                </a:solidFill>
              </a:rPr>
              <a:t>Suntem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ajutati</a:t>
            </a:r>
            <a:r>
              <a:rPr lang="en-US" sz="2400" b="1" dirty="0" smtClean="0">
                <a:solidFill>
                  <a:srgbClr val="FF0000"/>
                </a:solidFill>
              </a:rPr>
              <a:t> la </a:t>
            </a:r>
            <a:r>
              <a:rPr lang="en-US" sz="2400" b="1" dirty="0" err="1" smtClean="0">
                <a:solidFill>
                  <a:srgbClr val="FF0000"/>
                </a:solidFill>
              </a:rPr>
              <a:t>managementul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clasei</a:t>
            </a:r>
            <a:r>
              <a:rPr lang="en-US" sz="2400" b="1" dirty="0" smtClean="0">
                <a:solidFill>
                  <a:srgbClr val="FF0000"/>
                </a:solidFill>
              </a:rPr>
              <a:t>, de un </a:t>
            </a:r>
            <a:r>
              <a:rPr lang="en-US" sz="2400" b="1" dirty="0" err="1" smtClean="0">
                <a:solidFill>
                  <a:srgbClr val="FF0000"/>
                </a:solidFill>
              </a:rPr>
              <a:t>sistem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integrat</a:t>
            </a:r>
            <a:r>
              <a:rPr lang="en-US" sz="2400" b="1" dirty="0" smtClean="0">
                <a:solidFill>
                  <a:srgbClr val="FF0000"/>
                </a:solidFill>
              </a:rPr>
              <a:t> de </a:t>
            </a:r>
            <a:r>
              <a:rPr lang="en-US" sz="2400" b="1" dirty="0" err="1" smtClean="0">
                <a:solidFill>
                  <a:srgbClr val="FF0000"/>
                </a:solidFill>
              </a:rPr>
              <a:t>evidenta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si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  <a:r>
              <a:rPr lang="en-US" sz="2400" b="1" dirty="0" err="1" smtClean="0">
                <a:solidFill>
                  <a:srgbClr val="FF0000"/>
                </a:solidFill>
              </a:rPr>
              <a:t>notare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7956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Avantaje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predare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/</a:t>
            </a:r>
            <a:r>
              <a:rPr lang="en-US" sz="3000" b="1" dirty="0" err="1" smtClean="0">
                <a:solidFill>
                  <a:schemeClr val="accent6">
                    <a:lumMod val="75000"/>
                  </a:schemeClr>
                </a:solidFill>
              </a:rPr>
              <a:t>invatare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13157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en-US" sz="2600" dirty="0" err="1" smtClean="0"/>
              <a:t>Profesorul</a:t>
            </a:r>
            <a:r>
              <a:rPr lang="en-US" sz="2600" dirty="0" smtClean="0"/>
              <a:t> </a:t>
            </a:r>
            <a:r>
              <a:rPr lang="en-US" sz="2600" dirty="0" err="1" smtClean="0"/>
              <a:t>posteaza</a:t>
            </a:r>
            <a:r>
              <a:rPr lang="en-US" sz="2600" dirty="0" smtClean="0"/>
              <a:t> </a:t>
            </a:r>
            <a:r>
              <a:rPr lang="en-US" sz="2600" dirty="0" err="1" smtClean="0"/>
              <a:t>continut</a:t>
            </a:r>
            <a:r>
              <a:rPr lang="en-US" sz="2600" dirty="0" smtClean="0"/>
              <a:t> </a:t>
            </a:r>
            <a:r>
              <a:rPr lang="en-US" sz="2600" dirty="0" err="1" smtClean="0"/>
              <a:t>si</a:t>
            </a:r>
            <a:r>
              <a:rPr lang="en-US" sz="2600" dirty="0" smtClean="0"/>
              <a:t> </a:t>
            </a:r>
            <a:r>
              <a:rPr lang="en-US" sz="2600" dirty="0" err="1" smtClean="0"/>
              <a:t>inroleaza</a:t>
            </a:r>
            <a:r>
              <a:rPr lang="en-US" sz="2600" dirty="0" smtClean="0"/>
              <a:t> </a:t>
            </a:r>
            <a:r>
              <a:rPr lang="en-US" sz="2600" dirty="0" err="1" smtClean="0"/>
              <a:t>elevii</a:t>
            </a:r>
            <a:r>
              <a:rPr lang="en-US" sz="2600" dirty="0"/>
              <a:t> </a:t>
            </a:r>
            <a:r>
              <a:rPr lang="en-US" sz="2600" dirty="0" err="1" smtClean="0"/>
              <a:t>pentru</a:t>
            </a:r>
            <a:r>
              <a:rPr lang="en-US" sz="2600" dirty="0" smtClean="0"/>
              <a:t> a accede la </a:t>
            </a:r>
            <a:r>
              <a:rPr lang="en-US" sz="2600" dirty="0" err="1" smtClean="0"/>
              <a:t>continut</a:t>
            </a:r>
            <a:endParaRPr lang="en-US" sz="2600" dirty="0" smtClean="0"/>
          </a:p>
          <a:p>
            <a:r>
              <a:rPr lang="en-US" sz="2600" dirty="0" err="1" smtClean="0"/>
              <a:t>Elevii</a:t>
            </a:r>
            <a:r>
              <a:rPr lang="en-US" sz="2600" dirty="0" smtClean="0"/>
              <a:t> pot </a:t>
            </a:r>
            <a:r>
              <a:rPr lang="en-US" sz="2600" dirty="0" err="1" smtClean="0"/>
              <a:t>parcurge</a:t>
            </a:r>
            <a:r>
              <a:rPr lang="en-US" sz="2600" dirty="0" smtClean="0"/>
              <a:t> </a:t>
            </a:r>
            <a:r>
              <a:rPr lang="en-US" sz="2600" dirty="0" err="1" smtClean="0"/>
              <a:t>continutul</a:t>
            </a:r>
            <a:r>
              <a:rPr lang="en-US" sz="2600" dirty="0" smtClean="0"/>
              <a:t> in </a:t>
            </a:r>
            <a:r>
              <a:rPr lang="en-US" sz="2600" dirty="0" err="1" smtClean="0"/>
              <a:t>ritm</a:t>
            </a:r>
            <a:r>
              <a:rPr lang="en-US" sz="2600" dirty="0" smtClean="0"/>
              <a:t> </a:t>
            </a:r>
            <a:r>
              <a:rPr lang="en-US" sz="2600" dirty="0" err="1" smtClean="0"/>
              <a:t>propriu</a:t>
            </a:r>
            <a:endParaRPr lang="en-US" sz="2600" dirty="0" smtClean="0"/>
          </a:p>
          <a:p>
            <a:r>
              <a:rPr lang="en-US" sz="2600" dirty="0" err="1" smtClean="0"/>
              <a:t>Profesorul</a:t>
            </a:r>
            <a:r>
              <a:rPr lang="en-US" sz="2600" dirty="0" smtClean="0"/>
              <a:t> </a:t>
            </a:r>
            <a:r>
              <a:rPr lang="en-US" sz="2600" dirty="0" err="1" smtClean="0"/>
              <a:t>poate</a:t>
            </a:r>
            <a:r>
              <a:rPr lang="en-US" sz="2600" dirty="0" smtClean="0"/>
              <a:t> </a:t>
            </a:r>
            <a:r>
              <a:rPr lang="en-US" sz="2600" dirty="0" err="1" smtClean="0"/>
              <a:t>urmari</a:t>
            </a:r>
            <a:r>
              <a:rPr lang="en-US" sz="2600" dirty="0" smtClean="0"/>
              <a:t> </a:t>
            </a:r>
            <a:r>
              <a:rPr lang="en-US" sz="2600" dirty="0" err="1" smtClean="0"/>
              <a:t>evolutia</a:t>
            </a:r>
            <a:r>
              <a:rPr lang="en-US" sz="2600" dirty="0" smtClean="0"/>
              <a:t> </a:t>
            </a:r>
            <a:r>
              <a:rPr lang="en-US" sz="2600" dirty="0" err="1" smtClean="0"/>
              <a:t>elevului</a:t>
            </a:r>
            <a:r>
              <a:rPr lang="en-US" sz="2600" dirty="0" smtClean="0"/>
              <a:t>, in </a:t>
            </a:r>
            <a:r>
              <a:rPr lang="en-US" sz="2600" dirty="0" err="1" smtClean="0"/>
              <a:t>timp</a:t>
            </a:r>
            <a:r>
              <a:rPr lang="en-US" sz="2600" dirty="0" smtClean="0"/>
              <a:t> real</a:t>
            </a:r>
          </a:p>
          <a:p>
            <a:endParaRPr lang="en-US" sz="2600" dirty="0"/>
          </a:p>
          <a:p>
            <a:endParaRPr lang="en-US" sz="2600" dirty="0" smtClean="0"/>
          </a:p>
          <a:p>
            <a:pPr marL="0" indent="0">
              <a:buNone/>
            </a:pPr>
            <a:r>
              <a:rPr lang="en-US" sz="2600" b="1" dirty="0" smtClean="0">
                <a:solidFill>
                  <a:srgbClr val="FF0000"/>
                </a:solidFill>
              </a:rPr>
              <a:t>	</a:t>
            </a:r>
            <a:r>
              <a:rPr lang="en-US" sz="2600" b="1" dirty="0" err="1" smtClean="0">
                <a:solidFill>
                  <a:srgbClr val="FF0000"/>
                </a:solidFill>
              </a:rPr>
              <a:t>Invatarea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pe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platforma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este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interactiva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si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foarte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accesibila</a:t>
            </a:r>
            <a:r>
              <a:rPr lang="en-US" sz="2600" b="1" dirty="0" smtClean="0">
                <a:solidFill>
                  <a:srgbClr val="FF0000"/>
                </a:solidFill>
              </a:rPr>
              <a:t> </a:t>
            </a:r>
            <a:r>
              <a:rPr lang="en-US" sz="2600" b="1" dirty="0" err="1" smtClean="0">
                <a:solidFill>
                  <a:srgbClr val="FF0000"/>
                </a:solidFill>
              </a:rPr>
              <a:t>elevilor</a:t>
            </a:r>
            <a:endParaRPr lang="en-US" sz="26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o-RO" sz="2600" b="1" dirty="0" smtClean="0">
              <a:solidFill>
                <a:srgbClr val="FF0000"/>
              </a:solidFill>
            </a:endParaRPr>
          </a:p>
          <a:p>
            <a:endParaRPr lang="ro-RO" sz="2600" i="1" dirty="0" smtClean="0"/>
          </a:p>
          <a:p>
            <a:endParaRPr lang="ro-RO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49738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ro-RO" sz="3000" b="1" dirty="0" smtClean="0">
                <a:solidFill>
                  <a:schemeClr val="accent6">
                    <a:lumMod val="75000"/>
                  </a:schemeClr>
                </a:solidFill>
              </a:rPr>
              <a:t>Recomandări privind utilizarea platformei în clasa a 9-a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r>
              <a:rPr lang="ro-RO" sz="2600" b="1" dirty="0" smtClean="0"/>
              <a:t>Condiții tehnice</a:t>
            </a:r>
            <a:r>
              <a:rPr lang="en-US" sz="2600" b="1" dirty="0" smtClean="0"/>
              <a:t>:</a:t>
            </a:r>
          </a:p>
          <a:p>
            <a:pPr lvl="2"/>
            <a:r>
              <a:rPr lang="en-US" sz="2400" i="1" dirty="0" err="1" smtClean="0"/>
              <a:t>Profesorul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trebuie</a:t>
            </a:r>
            <a:r>
              <a:rPr lang="en-US" sz="2400" i="1" dirty="0" smtClean="0"/>
              <a:t> s</a:t>
            </a:r>
            <a:r>
              <a:rPr lang="ro-RO" sz="2400" i="1" dirty="0" smtClean="0"/>
              <a:t>ă se înscrie în programul de </a:t>
            </a:r>
            <a:r>
              <a:rPr lang="en-US" sz="2400" i="1" dirty="0" smtClean="0"/>
              <a:t>training </a:t>
            </a:r>
            <a:r>
              <a:rPr lang="en-US" sz="2400" i="1" dirty="0" err="1" smtClean="0"/>
              <a:t>si</a:t>
            </a:r>
            <a:r>
              <a:rPr lang="en-US" sz="2400" i="1" dirty="0" smtClean="0"/>
              <a:t> </a:t>
            </a:r>
            <a:r>
              <a:rPr lang="ro-RO" sz="2400" i="1" dirty="0" smtClean="0"/>
              <a:t>acreditare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ca</a:t>
            </a:r>
            <a:r>
              <a:rPr lang="en-US" sz="2400" i="1" dirty="0" smtClean="0"/>
              <a:t> instructor</a:t>
            </a:r>
            <a:r>
              <a:rPr lang="ro-RO" sz="2400" i="1" dirty="0" smtClean="0"/>
              <a:t> IT-</a:t>
            </a:r>
            <a:r>
              <a:rPr lang="ro-RO" sz="2400" i="1" dirty="0" err="1" smtClean="0"/>
              <a:t>essentials</a:t>
            </a:r>
            <a:r>
              <a:rPr lang="ro-RO" sz="2400" i="1" dirty="0" smtClean="0"/>
              <a:t>. După cca. 2</a:t>
            </a:r>
            <a:r>
              <a:rPr lang="en-US" sz="2400" i="1" dirty="0" smtClean="0"/>
              <a:t>-3 </a:t>
            </a:r>
            <a:r>
              <a:rPr lang="ro-RO" sz="2400" i="1" dirty="0" smtClean="0"/>
              <a:t> săptămâni poate lucra cu elevii</a:t>
            </a:r>
            <a:r>
              <a:rPr lang="en-US" sz="2400" i="1" dirty="0" smtClean="0"/>
              <a:t>, in </a:t>
            </a:r>
            <a:r>
              <a:rPr lang="en-US" sz="2400" i="1" dirty="0" err="1" smtClean="0"/>
              <a:t>conditiile</a:t>
            </a:r>
            <a:r>
              <a:rPr lang="en-US" sz="2400" i="1" dirty="0" smtClean="0"/>
              <a:t> in care </a:t>
            </a:r>
            <a:r>
              <a:rPr lang="en-US" sz="2400" i="1" dirty="0" err="1" smtClean="0"/>
              <a:t>si</a:t>
            </a:r>
            <a:r>
              <a:rPr lang="en-US" sz="2400" i="1" dirty="0" smtClean="0"/>
              <a:t>-a </a:t>
            </a:r>
            <a:r>
              <a:rPr lang="en-US" sz="2400" i="1" dirty="0" err="1" smtClean="0"/>
              <a:t>sustinut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examenele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proprii</a:t>
            </a:r>
            <a:r>
              <a:rPr lang="en-US" sz="2400" i="1" dirty="0" smtClean="0"/>
              <a:t>.</a:t>
            </a:r>
            <a:endParaRPr lang="ro-RO" sz="2400" i="1" dirty="0" smtClean="0"/>
          </a:p>
          <a:p>
            <a:pPr lvl="2"/>
            <a:r>
              <a:rPr lang="ro-RO" sz="2400" i="1" dirty="0" smtClean="0"/>
              <a:t>Elevii sunt înscriși în clase online pe platforma </a:t>
            </a:r>
            <a:r>
              <a:rPr lang="ro-RO" sz="2400" i="1" dirty="0" err="1" smtClean="0"/>
              <a:t>Netspace</a:t>
            </a:r>
            <a:endParaRPr lang="ro-RO" sz="2400" i="1" dirty="0" smtClean="0"/>
          </a:p>
          <a:p>
            <a:r>
              <a:rPr lang="ro-RO" sz="2400" b="1" dirty="0" smtClean="0"/>
              <a:t>Puteți aborda conținutul existent, inclusiv </a:t>
            </a:r>
            <a:r>
              <a:rPr lang="ro-RO" sz="2400" b="1" dirty="0" err="1" smtClean="0">
                <a:solidFill>
                  <a:srgbClr val="FF0000"/>
                </a:solidFill>
              </a:rPr>
              <a:t>Writ</a:t>
            </a:r>
            <a:r>
              <a:rPr lang="en-US" sz="2400" b="1" dirty="0" smtClean="0">
                <a:solidFill>
                  <a:srgbClr val="FF0000"/>
                </a:solidFill>
              </a:rPr>
              <a:t>t</a:t>
            </a:r>
            <a:r>
              <a:rPr lang="ro-RO" sz="2400" b="1" dirty="0" err="1" smtClean="0">
                <a:solidFill>
                  <a:srgbClr val="FF0000"/>
                </a:solidFill>
              </a:rPr>
              <a:t>er</a:t>
            </a:r>
            <a:r>
              <a:rPr lang="ro-RO" sz="2400" b="1" dirty="0" smtClean="0">
                <a:solidFill>
                  <a:srgbClr val="FF0000"/>
                </a:solidFill>
              </a:rPr>
              <a:t>, </a:t>
            </a:r>
            <a:r>
              <a:rPr lang="ro-RO" sz="2400" b="1" dirty="0" smtClean="0"/>
              <a:t>pentru a parcurge integral programa impusă de MEN. Aveți la dispoziție următoarele</a:t>
            </a:r>
            <a:r>
              <a:rPr lang="en-US" sz="2400" b="1" dirty="0" smtClean="0"/>
              <a:t>: </a:t>
            </a:r>
          </a:p>
          <a:p>
            <a:pPr lvl="2"/>
            <a:r>
              <a:rPr lang="en-US" sz="2400" i="1" dirty="0" smtClean="0">
                <a:solidFill>
                  <a:srgbClr val="FF0000"/>
                </a:solidFill>
              </a:rPr>
              <a:t>Con</a:t>
            </a:r>
            <a:r>
              <a:rPr lang="ro-RO" sz="2400" i="1" dirty="0" smtClean="0">
                <a:solidFill>
                  <a:srgbClr val="FF0000"/>
                </a:solidFill>
              </a:rPr>
              <a:t>ținut online </a:t>
            </a:r>
            <a:r>
              <a:rPr lang="ro-RO" sz="2400" i="1" dirty="0" smtClean="0"/>
              <a:t>care poate fi accesat în clasă sau de acasă pentru toți elevii înrolați. Parcurgerea este liberă, în funcție de ritmul elevilor. </a:t>
            </a:r>
          </a:p>
          <a:p>
            <a:pPr lvl="2"/>
            <a:r>
              <a:rPr lang="ro-RO" sz="2400" i="1" dirty="0" smtClean="0"/>
              <a:t> </a:t>
            </a:r>
            <a:r>
              <a:rPr lang="ro-RO" sz="2400" i="1" dirty="0" smtClean="0">
                <a:solidFill>
                  <a:srgbClr val="FF0000"/>
                </a:solidFill>
              </a:rPr>
              <a:t>Fișe de lucru </a:t>
            </a:r>
            <a:r>
              <a:rPr lang="ro-RO" sz="2400" i="1" dirty="0" smtClean="0"/>
              <a:t>și </a:t>
            </a:r>
            <a:r>
              <a:rPr lang="ro-RO" sz="2400" i="1" dirty="0" err="1" smtClean="0"/>
              <a:t>tutoriale</a:t>
            </a:r>
            <a:r>
              <a:rPr lang="ro-RO" sz="2400" i="1" dirty="0" smtClean="0"/>
              <a:t> video pentru lucrul în clasă </a:t>
            </a:r>
          </a:p>
          <a:p>
            <a:pPr lvl="2"/>
            <a:r>
              <a:rPr lang="ro-RO" sz="2400" i="1" dirty="0" smtClean="0">
                <a:solidFill>
                  <a:srgbClr val="FF0000"/>
                </a:solidFill>
              </a:rPr>
              <a:t>Teste</a:t>
            </a:r>
            <a:r>
              <a:rPr lang="ro-RO" sz="2400" i="1" dirty="0" smtClean="0"/>
              <a:t> de autoevaluare</a:t>
            </a:r>
          </a:p>
          <a:p>
            <a:pPr lvl="2"/>
            <a:r>
              <a:rPr lang="ro-RO" sz="2400" i="1" dirty="0" smtClean="0">
                <a:solidFill>
                  <a:srgbClr val="FF0000"/>
                </a:solidFill>
              </a:rPr>
              <a:t>Examene finale </a:t>
            </a:r>
            <a:r>
              <a:rPr lang="ro-RO" sz="2400" i="1" dirty="0" smtClean="0"/>
              <a:t>la sfârșit de modul care verifică întreaga materie parcursă</a:t>
            </a:r>
            <a:endParaRPr lang="ro-RO" sz="2400" i="1" dirty="0"/>
          </a:p>
          <a:p>
            <a:pPr lvl="2"/>
            <a:endParaRPr lang="ro-RO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495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701471" y="6213252"/>
            <a:ext cx="8892394" cy="461146"/>
            <a:chOff x="3133271" y="6289452"/>
            <a:chExt cx="8892394" cy="46114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1569700" y="6289452"/>
              <a:ext cx="455965" cy="461146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>
              <a:off x="3133271" y="6698346"/>
              <a:ext cx="8331200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77006" y="90624"/>
            <a:ext cx="11316859" cy="737367"/>
            <a:chOff x="277006" y="90624"/>
            <a:chExt cx="11316859" cy="737367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7438" y="730623"/>
              <a:ext cx="5517166" cy="0"/>
            </a:xfrm>
            <a:prstGeom prst="line">
              <a:avLst/>
            </a:prstGeom>
            <a:ln w="22225">
              <a:solidFill>
                <a:schemeClr val="accent6">
                  <a:lumMod val="75000"/>
                </a:schemeClr>
              </a:solidFill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277006" y="90624"/>
              <a:ext cx="11316859" cy="737367"/>
              <a:chOff x="277006" y="240382"/>
              <a:chExt cx="11316859" cy="76541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88515" y="281892"/>
                <a:ext cx="4705350" cy="723900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277006" y="240382"/>
                <a:ext cx="700894" cy="708858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987438" y="566167"/>
                <a:ext cx="560922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UNIUNEA PROFESORILOR DE INFORMATICA DIN ROM</a:t>
                </a:r>
                <a:r>
                  <a:rPr lang="ro-RO" sz="1600" dirty="0" smtClean="0">
                    <a:latin typeface="Adobe Gothic Std B" panose="020B0800000000000000" pitchFamily="34" charset="-128"/>
                    <a:ea typeface="Adobe Gothic Std B" panose="020B0800000000000000" pitchFamily="34" charset="-128"/>
                  </a:rPr>
                  <a:t>ÂNIA</a:t>
                </a:r>
                <a:endParaRPr lang="en-US" sz="1600" dirty="0">
                  <a:latin typeface="Adobe Gothic Std B" panose="020B0800000000000000" pitchFamily="34" charset="-128"/>
                  <a:ea typeface="Adobe Gothic Std B" panose="020B0800000000000000" pitchFamily="34" charset="-128"/>
                </a:endParaRPr>
              </a:p>
            </p:txBody>
          </p:sp>
        </p:grpSp>
      </p:grp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06400" y="976451"/>
            <a:ext cx="10515600" cy="858616"/>
          </a:xfrm>
        </p:spPr>
        <p:txBody>
          <a:bodyPr>
            <a:normAutofit/>
          </a:bodyPr>
          <a:lstStyle/>
          <a:p>
            <a:r>
              <a:rPr lang="ro-RO" sz="3000" b="1" dirty="0" smtClean="0">
                <a:solidFill>
                  <a:schemeClr val="accent6">
                    <a:lumMod val="75000"/>
                  </a:schemeClr>
                </a:solidFill>
              </a:rPr>
              <a:t>Recomandări privind utilizarea platformei în clasa a </a:t>
            </a:r>
            <a:r>
              <a:rPr lang="en-US" sz="3000" b="1" dirty="0" smtClean="0">
                <a:solidFill>
                  <a:schemeClr val="accent6">
                    <a:lumMod val="75000"/>
                  </a:schemeClr>
                </a:solidFill>
              </a:rPr>
              <a:t>10</a:t>
            </a:r>
            <a:r>
              <a:rPr lang="ro-RO" sz="3000" b="1" dirty="0" smtClean="0">
                <a:solidFill>
                  <a:schemeClr val="accent6">
                    <a:lumMod val="75000"/>
                  </a:schemeClr>
                </a:solidFill>
              </a:rPr>
              <a:t>-a</a:t>
            </a:r>
            <a:endParaRPr lang="en-US" sz="3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idx="1"/>
          </p:nvPr>
        </p:nvSpPr>
        <p:spPr>
          <a:xfrm>
            <a:off x="406400" y="1861914"/>
            <a:ext cx="10515600" cy="4351338"/>
          </a:xfrm>
          <a:solidFill>
            <a:schemeClr val="accent6">
              <a:lumMod val="60000"/>
              <a:lumOff val="4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o-RO" sz="2600" b="1" dirty="0" smtClean="0"/>
              <a:t>Condiții tehnice</a:t>
            </a:r>
            <a:r>
              <a:rPr lang="en-US" sz="2600" b="1" dirty="0" smtClean="0"/>
              <a:t>:</a:t>
            </a:r>
          </a:p>
          <a:p>
            <a:pPr lvl="2"/>
            <a:r>
              <a:rPr lang="en-US" sz="2400" i="1" dirty="0" err="1" smtClean="0"/>
              <a:t>Profesorul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trebuie</a:t>
            </a:r>
            <a:r>
              <a:rPr lang="en-US" sz="2400" i="1" dirty="0" smtClean="0"/>
              <a:t> s</a:t>
            </a:r>
            <a:r>
              <a:rPr lang="ro-RO" sz="2400" i="1" dirty="0" smtClean="0"/>
              <a:t>ă se înscrie în programul de </a:t>
            </a:r>
            <a:r>
              <a:rPr lang="en-US" sz="2400" i="1" dirty="0" smtClean="0"/>
              <a:t>training </a:t>
            </a:r>
            <a:r>
              <a:rPr lang="en-US" sz="2400" i="1" dirty="0" err="1" smtClean="0"/>
              <a:t>si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acreditare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ca</a:t>
            </a:r>
            <a:r>
              <a:rPr lang="en-US" sz="2400" i="1" dirty="0" smtClean="0"/>
              <a:t> instructor</a:t>
            </a:r>
            <a:r>
              <a:rPr lang="ro-RO" sz="2400" i="1" dirty="0" smtClean="0"/>
              <a:t> IT-</a:t>
            </a:r>
            <a:r>
              <a:rPr lang="ro-RO" sz="2400" i="1" dirty="0" err="1" smtClean="0"/>
              <a:t>essentials</a:t>
            </a:r>
            <a:r>
              <a:rPr lang="ro-RO" sz="2400" i="1" dirty="0" smtClean="0"/>
              <a:t>. După cca. 2</a:t>
            </a:r>
            <a:r>
              <a:rPr lang="en-US" sz="2400" i="1" dirty="0" smtClean="0"/>
              <a:t>-3</a:t>
            </a:r>
            <a:r>
              <a:rPr lang="ro-RO" sz="2400" i="1" dirty="0" smtClean="0"/>
              <a:t> săptămâni poate lucra cu elevii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dupa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si</a:t>
            </a:r>
            <a:r>
              <a:rPr lang="en-US" sz="2400" i="1" dirty="0" smtClean="0"/>
              <a:t>-a </a:t>
            </a:r>
            <a:r>
              <a:rPr lang="en-US" sz="2400" i="1" dirty="0" err="1" smtClean="0"/>
              <a:t>sustinut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exemenele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proprii</a:t>
            </a:r>
            <a:r>
              <a:rPr lang="en-US" sz="2400" i="1" dirty="0" smtClean="0"/>
              <a:t>.</a:t>
            </a:r>
            <a:endParaRPr lang="ro-RO" sz="2400" i="1" dirty="0" smtClean="0"/>
          </a:p>
          <a:p>
            <a:pPr lvl="2"/>
            <a:r>
              <a:rPr lang="ro-RO" sz="2400" i="1" dirty="0" smtClean="0"/>
              <a:t>Elevii sunt înscriși în clase online pe platforma </a:t>
            </a:r>
            <a:r>
              <a:rPr lang="ro-RO" sz="2400" i="1" dirty="0" err="1" smtClean="0"/>
              <a:t>Netspace</a:t>
            </a:r>
            <a:endParaRPr lang="ro-RO" sz="2400" i="1" dirty="0" smtClean="0"/>
          </a:p>
          <a:p>
            <a:r>
              <a:rPr lang="ro-RO" sz="2400" b="1" dirty="0" smtClean="0"/>
              <a:t>Puteți aborda conținutul existent, inclusiv </a:t>
            </a:r>
            <a:r>
              <a:rPr lang="ro-RO" sz="2400" b="1" dirty="0" err="1" smtClean="0"/>
              <a:t>Writer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si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Calc</a:t>
            </a:r>
            <a:r>
              <a:rPr lang="en-US" sz="2400" b="1" dirty="0" smtClean="0"/>
              <a:t> </a:t>
            </a:r>
            <a:r>
              <a:rPr lang="ro-RO" sz="2400" b="1" dirty="0" smtClean="0"/>
              <a:t>pentru a parcurge integral programa impusă de MEN. Aveți la dispoziție următoarele</a:t>
            </a:r>
            <a:r>
              <a:rPr lang="en-US" sz="2400" b="1" dirty="0" smtClean="0"/>
              <a:t>: </a:t>
            </a:r>
          </a:p>
          <a:p>
            <a:pPr lvl="2"/>
            <a:r>
              <a:rPr lang="en-US" sz="2400" b="1" i="1" dirty="0" smtClean="0"/>
              <a:t>Con</a:t>
            </a:r>
            <a:r>
              <a:rPr lang="ro-RO" sz="2400" b="1" i="1" dirty="0" smtClean="0"/>
              <a:t>ținut online </a:t>
            </a:r>
            <a:r>
              <a:rPr lang="ro-RO" sz="2400" i="1" dirty="0" smtClean="0"/>
              <a:t>care poate fi accesat în clasă sau de acasă pentru toți elevii înrolați</a:t>
            </a:r>
            <a:r>
              <a:rPr lang="en-US" sz="2400" i="1" dirty="0" smtClean="0"/>
              <a:t>(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Calc</a:t>
            </a:r>
            <a:r>
              <a:rPr lang="en-US" sz="2400" b="1" i="1" dirty="0" smtClean="0">
                <a:solidFill>
                  <a:srgbClr val="FF0000"/>
                </a:solidFill>
              </a:rPr>
              <a:t>, Impress </a:t>
            </a:r>
            <a:r>
              <a:rPr lang="en-US" sz="2400" b="1" i="1" dirty="0" err="1" smtClean="0">
                <a:solidFill>
                  <a:srgbClr val="FF0000"/>
                </a:solidFill>
              </a:rPr>
              <a:t>si</a:t>
            </a:r>
            <a:r>
              <a:rPr lang="en-US" sz="2400" b="1" i="1" dirty="0" smtClean="0">
                <a:solidFill>
                  <a:srgbClr val="FF0000"/>
                </a:solidFill>
              </a:rPr>
              <a:t> Base</a:t>
            </a:r>
            <a:r>
              <a:rPr lang="en-US" sz="2400" i="1" dirty="0" smtClean="0"/>
              <a:t>)</a:t>
            </a:r>
            <a:r>
              <a:rPr lang="ro-RO" sz="2400" i="1" dirty="0" smtClean="0"/>
              <a:t>. Parcurgerea este liberă, în funcție de ritmul elevilor. </a:t>
            </a:r>
            <a:r>
              <a:rPr lang="en-US" sz="2400" i="1" dirty="0" smtClean="0"/>
              <a:t>In present </a:t>
            </a:r>
            <a:r>
              <a:rPr lang="en-US" sz="2400" i="1" dirty="0" err="1" smtClean="0"/>
              <a:t>este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pregatita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aplicatia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Calc</a:t>
            </a:r>
            <a:r>
              <a:rPr lang="en-US" sz="2400" i="1" dirty="0" smtClean="0"/>
              <a:t>, </a:t>
            </a:r>
            <a:r>
              <a:rPr lang="en-US" sz="2400" i="1" dirty="0" err="1" smtClean="0"/>
              <a:t>pana</a:t>
            </a:r>
            <a:r>
              <a:rPr lang="en-US" sz="2400" i="1" dirty="0" smtClean="0"/>
              <a:t> in </a:t>
            </a:r>
            <a:r>
              <a:rPr lang="en-US" sz="2400" i="1" dirty="0" err="1" smtClean="0"/>
              <a:t>noiembrie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vom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furniza</a:t>
            </a:r>
            <a:r>
              <a:rPr lang="en-US" sz="2400" i="1" dirty="0" smtClean="0"/>
              <a:t> tot </a:t>
            </a:r>
            <a:r>
              <a:rPr lang="en-US" sz="2400" i="1" dirty="0" err="1" smtClean="0"/>
              <a:t>continutul</a:t>
            </a:r>
            <a:r>
              <a:rPr lang="en-US" sz="2400" i="1" dirty="0" smtClean="0"/>
              <a:t> </a:t>
            </a:r>
            <a:r>
              <a:rPr lang="en-US" sz="2400" i="1" dirty="0" err="1" smtClean="0"/>
              <a:t>clasei</a:t>
            </a:r>
            <a:r>
              <a:rPr lang="en-US" sz="2400" i="1" dirty="0" smtClean="0"/>
              <a:t> a 10-a</a:t>
            </a:r>
            <a:endParaRPr lang="ro-RO" sz="2400" i="1" dirty="0" smtClean="0"/>
          </a:p>
          <a:p>
            <a:pPr lvl="2"/>
            <a:r>
              <a:rPr lang="ro-RO" sz="2400" i="1" dirty="0" smtClean="0"/>
              <a:t> Fișe de lucru și </a:t>
            </a:r>
            <a:r>
              <a:rPr lang="ro-RO" sz="2400" i="1" dirty="0" err="1" smtClean="0"/>
              <a:t>tutoriale</a:t>
            </a:r>
            <a:r>
              <a:rPr lang="ro-RO" sz="2400" i="1" dirty="0" smtClean="0"/>
              <a:t> video pentru lucrul în clasă </a:t>
            </a:r>
          </a:p>
          <a:p>
            <a:pPr lvl="2"/>
            <a:r>
              <a:rPr lang="ro-RO" sz="2400" i="1" dirty="0" smtClean="0"/>
              <a:t>Teste de autoevaluare</a:t>
            </a:r>
          </a:p>
          <a:p>
            <a:pPr lvl="2"/>
            <a:r>
              <a:rPr lang="ro-RO" sz="2400" i="1" dirty="0" smtClean="0"/>
              <a:t>Examene finale la sfârșit de modul care verifică întreaga materie parcursă</a:t>
            </a:r>
            <a:endParaRPr lang="ro-RO" sz="2400" i="1" dirty="0"/>
          </a:p>
          <a:p>
            <a:pPr lvl="2"/>
            <a:endParaRPr lang="ro-RO" sz="24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73945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950</Words>
  <Application>Microsoft Office PowerPoint</Application>
  <PresentationFormat>Custom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NetSpace</vt:lpstr>
      <vt:lpstr>Ce este NetSpace</vt:lpstr>
      <vt:lpstr>Cine poate folosi?</vt:lpstr>
      <vt:lpstr>Avantaje, cursuri</vt:lpstr>
      <vt:lpstr>Avantaje, clasa, grupa</vt:lpstr>
      <vt:lpstr>Avantaje, examinare</vt:lpstr>
      <vt:lpstr>Avantaje, predare/invatare</vt:lpstr>
      <vt:lpstr>Recomandări privind utilizarea platformei în clasa a 9-a</vt:lpstr>
      <vt:lpstr>Recomandări privind utilizarea platformei în clasa a 10-a</vt:lpstr>
      <vt:lpstr>Pasii de urmat pentru lucrul la clasa sau in afara clasei, cu NetSpace</vt:lpstr>
      <vt:lpstr>Final</vt:lpstr>
    </vt:vector>
  </TitlesOfParts>
  <Company>Unitate Scolara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Open Office</dc:title>
  <dc:creator>Emil</dc:creator>
  <cp:lastModifiedBy>Cornel</cp:lastModifiedBy>
  <cp:revision>30</cp:revision>
  <dcterms:created xsi:type="dcterms:W3CDTF">2014-09-01T16:43:22Z</dcterms:created>
  <dcterms:modified xsi:type="dcterms:W3CDTF">2015-01-07T09:29:53Z</dcterms:modified>
</cp:coreProperties>
</file>